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2" r:id="rId1"/>
  </p:sldMasterIdLst>
  <p:sldIdLst>
    <p:sldId id="256" r:id="rId2"/>
    <p:sldId id="268" r:id="rId3"/>
    <p:sldId id="269" r:id="rId4"/>
    <p:sldId id="257" r:id="rId5"/>
    <p:sldId id="273" r:id="rId6"/>
    <p:sldId id="270" r:id="rId7"/>
    <p:sldId id="271" r:id="rId8"/>
    <p:sldId id="274" r:id="rId9"/>
    <p:sldId id="272" r:id="rId10"/>
    <p:sldId id="277" r:id="rId11"/>
    <p:sldId id="259" r:id="rId12"/>
    <p:sldId id="260" r:id="rId13"/>
    <p:sldId id="275" r:id="rId14"/>
    <p:sldId id="262" r:id="rId15"/>
    <p:sldId id="261" r:id="rId16"/>
    <p:sldId id="263" r:id="rId17"/>
    <p:sldId id="266" r:id="rId18"/>
    <p:sldId id="265" r:id="rId19"/>
    <p:sldId id="276"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1" autoAdjust="0"/>
    <p:restoredTop sz="94660"/>
  </p:normalViewPr>
  <p:slideViewPr>
    <p:cSldViewPr snapToGrid="0">
      <p:cViewPr varScale="1">
        <p:scale>
          <a:sx n="78" d="100"/>
          <a:sy n="78" d="100"/>
        </p:scale>
        <p:origin x="29"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8B81AA-9503-4DC7-B1AE-97FBC7E05C3B}"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4CF11-531B-42B0-BE57-542D6F960026}" type="slidenum">
              <a:rPr lang="en-US" smtClean="0"/>
              <a:t>‹#›</a:t>
            </a:fld>
            <a:endParaRPr lang="en-US"/>
          </a:p>
        </p:txBody>
      </p:sp>
    </p:spTree>
    <p:extLst>
      <p:ext uri="{BB962C8B-B14F-4D97-AF65-F5344CB8AC3E}">
        <p14:creationId xmlns:p14="http://schemas.microsoft.com/office/powerpoint/2010/main" val="4014370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8B81AA-9503-4DC7-B1AE-97FBC7E05C3B}"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4CF11-531B-42B0-BE57-542D6F960026}" type="slidenum">
              <a:rPr lang="en-US" smtClean="0"/>
              <a:t>‹#›</a:t>
            </a:fld>
            <a:endParaRPr lang="en-US"/>
          </a:p>
        </p:txBody>
      </p:sp>
    </p:spTree>
    <p:extLst>
      <p:ext uri="{BB962C8B-B14F-4D97-AF65-F5344CB8AC3E}">
        <p14:creationId xmlns:p14="http://schemas.microsoft.com/office/powerpoint/2010/main" val="3902977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8B81AA-9503-4DC7-B1AE-97FBC7E05C3B}"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4CF11-531B-42B0-BE57-542D6F960026}" type="slidenum">
              <a:rPr lang="en-US" smtClean="0"/>
              <a:t>‹#›</a:t>
            </a:fld>
            <a:endParaRPr lang="en-US"/>
          </a:p>
        </p:txBody>
      </p:sp>
    </p:spTree>
    <p:extLst>
      <p:ext uri="{BB962C8B-B14F-4D97-AF65-F5344CB8AC3E}">
        <p14:creationId xmlns:p14="http://schemas.microsoft.com/office/powerpoint/2010/main" val="2969804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8B81AA-9503-4DC7-B1AE-97FBC7E05C3B}"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4CF11-531B-42B0-BE57-542D6F960026}" type="slidenum">
              <a:rPr lang="en-US" smtClean="0"/>
              <a:t>‹#›</a:t>
            </a:fld>
            <a:endParaRPr lang="en-US"/>
          </a:p>
        </p:txBody>
      </p:sp>
    </p:spTree>
    <p:extLst>
      <p:ext uri="{BB962C8B-B14F-4D97-AF65-F5344CB8AC3E}">
        <p14:creationId xmlns:p14="http://schemas.microsoft.com/office/powerpoint/2010/main" val="223380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8B81AA-9503-4DC7-B1AE-97FBC7E05C3B}"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4CF11-531B-42B0-BE57-542D6F960026}" type="slidenum">
              <a:rPr lang="en-US" smtClean="0"/>
              <a:t>‹#›</a:t>
            </a:fld>
            <a:endParaRPr lang="en-US"/>
          </a:p>
        </p:txBody>
      </p:sp>
    </p:spTree>
    <p:extLst>
      <p:ext uri="{BB962C8B-B14F-4D97-AF65-F5344CB8AC3E}">
        <p14:creationId xmlns:p14="http://schemas.microsoft.com/office/powerpoint/2010/main" val="1256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8B81AA-9503-4DC7-B1AE-97FBC7E05C3B}"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4CF11-531B-42B0-BE57-542D6F960026}" type="slidenum">
              <a:rPr lang="en-US" smtClean="0"/>
              <a:t>‹#›</a:t>
            </a:fld>
            <a:endParaRPr lang="en-US"/>
          </a:p>
        </p:txBody>
      </p:sp>
    </p:spTree>
    <p:extLst>
      <p:ext uri="{BB962C8B-B14F-4D97-AF65-F5344CB8AC3E}">
        <p14:creationId xmlns:p14="http://schemas.microsoft.com/office/powerpoint/2010/main" val="3738647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8B81AA-9503-4DC7-B1AE-97FBC7E05C3B}" type="datetimeFigureOut">
              <a:rPr lang="en-US" smtClean="0"/>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94CF11-531B-42B0-BE57-542D6F960026}" type="slidenum">
              <a:rPr lang="en-US" smtClean="0"/>
              <a:t>‹#›</a:t>
            </a:fld>
            <a:endParaRPr lang="en-US"/>
          </a:p>
        </p:txBody>
      </p:sp>
    </p:spTree>
    <p:extLst>
      <p:ext uri="{BB962C8B-B14F-4D97-AF65-F5344CB8AC3E}">
        <p14:creationId xmlns:p14="http://schemas.microsoft.com/office/powerpoint/2010/main" val="1715578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8B81AA-9503-4DC7-B1AE-97FBC7E05C3B}" type="datetimeFigureOut">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94CF11-531B-42B0-BE57-542D6F960026}" type="slidenum">
              <a:rPr lang="en-US" smtClean="0"/>
              <a:t>‹#›</a:t>
            </a:fld>
            <a:endParaRPr lang="en-US"/>
          </a:p>
        </p:txBody>
      </p:sp>
    </p:spTree>
    <p:extLst>
      <p:ext uri="{BB962C8B-B14F-4D97-AF65-F5344CB8AC3E}">
        <p14:creationId xmlns:p14="http://schemas.microsoft.com/office/powerpoint/2010/main" val="2462157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B81AA-9503-4DC7-B1AE-97FBC7E05C3B}" type="datetimeFigureOut">
              <a:rPr lang="en-US" smtClean="0"/>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94CF11-531B-42B0-BE57-542D6F960026}" type="slidenum">
              <a:rPr lang="en-US" smtClean="0"/>
              <a:t>‹#›</a:t>
            </a:fld>
            <a:endParaRPr lang="en-US"/>
          </a:p>
        </p:txBody>
      </p:sp>
    </p:spTree>
    <p:extLst>
      <p:ext uri="{BB962C8B-B14F-4D97-AF65-F5344CB8AC3E}">
        <p14:creationId xmlns:p14="http://schemas.microsoft.com/office/powerpoint/2010/main" val="1527505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8B81AA-9503-4DC7-B1AE-97FBC7E05C3B}"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4CF11-531B-42B0-BE57-542D6F960026}" type="slidenum">
              <a:rPr lang="en-US" smtClean="0"/>
              <a:t>‹#›</a:t>
            </a:fld>
            <a:endParaRPr lang="en-US"/>
          </a:p>
        </p:txBody>
      </p:sp>
    </p:spTree>
    <p:extLst>
      <p:ext uri="{BB962C8B-B14F-4D97-AF65-F5344CB8AC3E}">
        <p14:creationId xmlns:p14="http://schemas.microsoft.com/office/powerpoint/2010/main" val="1599094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8B81AA-9503-4DC7-B1AE-97FBC7E05C3B}"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4CF11-531B-42B0-BE57-542D6F960026}" type="slidenum">
              <a:rPr lang="en-US" smtClean="0"/>
              <a:t>‹#›</a:t>
            </a:fld>
            <a:endParaRPr lang="en-US"/>
          </a:p>
        </p:txBody>
      </p:sp>
    </p:spTree>
    <p:extLst>
      <p:ext uri="{BB962C8B-B14F-4D97-AF65-F5344CB8AC3E}">
        <p14:creationId xmlns:p14="http://schemas.microsoft.com/office/powerpoint/2010/main" val="1674702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B81AA-9503-4DC7-B1AE-97FBC7E05C3B}" type="datetimeFigureOut">
              <a:rPr lang="en-US" smtClean="0"/>
              <a:t>5/2/2018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94CF11-531B-42B0-BE57-542D6F960026}" type="slidenum">
              <a:rPr lang="en-US" smtClean="0"/>
              <a:t>‹#›</a:t>
            </a:fld>
            <a:endParaRPr lang="en-US"/>
          </a:p>
        </p:txBody>
      </p:sp>
    </p:spTree>
    <p:extLst>
      <p:ext uri="{BB962C8B-B14F-4D97-AF65-F5344CB8AC3E}">
        <p14:creationId xmlns:p14="http://schemas.microsoft.com/office/powerpoint/2010/main" val="316654011"/>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2.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9.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10.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922" y="1122363"/>
            <a:ext cx="11887200" cy="2387600"/>
          </a:xfrm>
        </p:spPr>
        <p:txBody>
          <a:bodyPr>
            <a:normAutofit/>
          </a:bodyPr>
          <a:lstStyle/>
          <a:p>
            <a:r>
              <a:rPr lang="en-US" sz="5400" dirty="0" smtClean="0">
                <a:solidFill>
                  <a:schemeClr val="bg1"/>
                </a:solidFill>
              </a:rPr>
              <a:t>Myocardial </a:t>
            </a:r>
            <a:r>
              <a:rPr lang="en-US" sz="5400" dirty="0" smtClean="0">
                <a:solidFill>
                  <a:schemeClr val="bg1"/>
                </a:solidFill>
              </a:rPr>
              <a:t>Edema Imaging: </a:t>
            </a:r>
            <a:br>
              <a:rPr lang="en-US" sz="5400" dirty="0" smtClean="0">
                <a:solidFill>
                  <a:schemeClr val="bg1"/>
                </a:solidFill>
              </a:rPr>
            </a:br>
            <a:r>
              <a:rPr lang="en-US" sz="5400" dirty="0" smtClean="0">
                <a:solidFill>
                  <a:schemeClr val="bg1"/>
                </a:solidFill>
              </a:rPr>
              <a:t>Form TIRM to</a:t>
            </a:r>
            <a:r>
              <a:rPr lang="en-US" sz="5400" dirty="0">
                <a:solidFill>
                  <a:schemeClr val="bg1"/>
                </a:solidFill>
              </a:rPr>
              <a:t> </a:t>
            </a:r>
            <a:r>
              <a:rPr lang="en-US" sz="5400" dirty="0" smtClean="0">
                <a:solidFill>
                  <a:schemeClr val="bg1"/>
                </a:solidFill>
              </a:rPr>
              <a:t>Myocardial T2-Mapping</a:t>
            </a:r>
            <a:endParaRPr lang="en-US" sz="5400" dirty="0">
              <a:solidFill>
                <a:schemeClr val="bg1"/>
              </a:solidFill>
            </a:endParaRPr>
          </a:p>
        </p:txBody>
      </p:sp>
      <p:sp>
        <p:nvSpPr>
          <p:cNvPr id="3" name="Subtitle 2"/>
          <p:cNvSpPr>
            <a:spLocks noGrp="1"/>
          </p:cNvSpPr>
          <p:nvPr>
            <p:ph type="subTitle" idx="1"/>
          </p:nvPr>
        </p:nvSpPr>
        <p:spPr>
          <a:xfrm>
            <a:off x="1524000" y="3856265"/>
            <a:ext cx="9144000" cy="1655762"/>
          </a:xfrm>
        </p:spPr>
        <p:txBody>
          <a:bodyPr/>
          <a:lstStyle/>
          <a:p>
            <a:r>
              <a:rPr lang="en-US" dirty="0" smtClean="0">
                <a:solidFill>
                  <a:schemeClr val="bg1"/>
                </a:solidFill>
              </a:rPr>
              <a:t>Ali </a:t>
            </a:r>
            <a:r>
              <a:rPr lang="en-US" dirty="0" smtClean="0">
                <a:solidFill>
                  <a:schemeClr val="bg1"/>
                </a:solidFill>
              </a:rPr>
              <a:t>Nahardani</a:t>
            </a:r>
            <a:endParaRPr lang="en-US" dirty="0">
              <a:solidFill>
                <a:schemeClr val="bg1"/>
              </a:solidFill>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0503" y="85990"/>
            <a:ext cx="809630" cy="828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961888" y="96838"/>
            <a:ext cx="1077711" cy="769937"/>
          </a:xfrm>
          <a:prstGeom prst="rect">
            <a:avLst/>
          </a:prstGeom>
          <a:noFill/>
          <a:ln>
            <a:noFill/>
          </a:ln>
          <a:effectLst>
            <a:reflection blurRad="6350" stA="50000" endA="300" endPos="55500" dist="1016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396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rPr>
              <a:t>T2-Mapping</a:t>
            </a:r>
            <a:endParaRPr lang="en-US" b="1" dirty="0">
              <a:solidFill>
                <a:schemeClr val="bg1"/>
              </a:solidFill>
            </a:endParaRPr>
          </a:p>
        </p:txBody>
      </p:sp>
      <p:sp>
        <p:nvSpPr>
          <p:cNvPr id="3" name="Content Placeholder 2"/>
          <p:cNvSpPr>
            <a:spLocks noGrp="1"/>
          </p:cNvSpPr>
          <p:nvPr>
            <p:ph idx="1"/>
          </p:nvPr>
        </p:nvSpPr>
        <p:spPr>
          <a:xfrm>
            <a:off x="410045" y="1825625"/>
            <a:ext cx="11489456" cy="4351338"/>
          </a:xfrm>
        </p:spPr>
        <p:txBody>
          <a:bodyPr/>
          <a:lstStyle/>
          <a:p>
            <a:r>
              <a:rPr lang="en-US" dirty="0" smtClean="0">
                <a:solidFill>
                  <a:schemeClr val="bg1"/>
                </a:solidFill>
              </a:rPr>
              <a:t> </a:t>
            </a:r>
            <a:r>
              <a:rPr lang="en-US" dirty="0" smtClean="0">
                <a:solidFill>
                  <a:schemeClr val="bg1"/>
                </a:solidFill>
              </a:rPr>
              <a:t>GRE-based T2 Mapping:</a:t>
            </a:r>
          </a:p>
          <a:p>
            <a:endParaRPr lang="en-US" dirty="0" smtClean="0">
              <a:solidFill>
                <a:schemeClr val="bg1"/>
              </a:solidFill>
            </a:endParaRPr>
          </a:p>
          <a:p>
            <a:pPr lvl="1"/>
            <a:r>
              <a:rPr lang="en-US" dirty="0" smtClean="0">
                <a:solidFill>
                  <a:schemeClr val="bg1"/>
                </a:solidFill>
              </a:rPr>
              <a:t>T2_3pt_3recovHB_gre </a:t>
            </a:r>
            <a:r>
              <a:rPr lang="en-US" dirty="0" smtClean="0">
                <a:solidFill>
                  <a:schemeClr val="bg1"/>
                </a:solidFill>
              </a:rPr>
              <a:t>(~11 second breath hold) </a:t>
            </a:r>
          </a:p>
          <a:p>
            <a:pPr lvl="1"/>
            <a:r>
              <a:rPr lang="en-US" dirty="0" smtClean="0">
                <a:solidFill>
                  <a:schemeClr val="bg1"/>
                </a:solidFill>
              </a:rPr>
              <a:t>T2_3pt_3recovHB_trufi (~11 second breath hold</a:t>
            </a:r>
            <a:r>
              <a:rPr lang="en-US" dirty="0" smtClean="0">
                <a:solidFill>
                  <a:schemeClr val="bg1"/>
                </a:solidFill>
              </a:rPr>
              <a:t>)</a:t>
            </a:r>
          </a:p>
          <a:p>
            <a:pPr lvl="1"/>
            <a:endParaRPr lang="en-US" dirty="0" smtClean="0">
              <a:solidFill>
                <a:schemeClr val="bg1"/>
              </a:solidFill>
            </a:endParaRPr>
          </a:p>
          <a:p>
            <a:pPr lvl="1"/>
            <a:endParaRPr lang="en-US" dirty="0">
              <a:solidFill>
                <a:schemeClr val="bg1"/>
              </a:solidFill>
            </a:endParaRPr>
          </a:p>
          <a:p>
            <a:r>
              <a:rPr lang="en-US" dirty="0" smtClean="0">
                <a:solidFill>
                  <a:schemeClr val="bg1"/>
                </a:solidFill>
              </a:rPr>
              <a:t>TSE-based T2 Mapping</a:t>
            </a:r>
            <a:endParaRPr lang="en-US" dirty="0" smtClean="0">
              <a:solidFill>
                <a:schemeClr val="bg1"/>
              </a:solidFill>
            </a:endParaRPr>
          </a:p>
          <a:p>
            <a:endParaRPr lang="en-US" dirty="0">
              <a:solidFill>
                <a:schemeClr val="bg1"/>
              </a:solidFill>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0503" y="85990"/>
            <a:ext cx="809630" cy="828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61888" y="96838"/>
            <a:ext cx="1077711" cy="769937"/>
          </a:xfrm>
          <a:prstGeom prst="rect">
            <a:avLst/>
          </a:prstGeom>
          <a:noFill/>
          <a:ln>
            <a:noFill/>
          </a:ln>
          <a:effectLst>
            <a:reflection blurRad="6350" stA="50000" endA="300" endPos="55500" dist="1016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5334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rPr>
              <a:t>GRE-based T2-Mapping</a:t>
            </a:r>
            <a:endParaRPr lang="en-US" b="1" dirty="0">
              <a:solidFill>
                <a:schemeClr val="bg1"/>
              </a:solidFill>
            </a:endParaRPr>
          </a:p>
        </p:txBody>
      </p:sp>
      <p:sp>
        <p:nvSpPr>
          <p:cNvPr id="3" name="Content Placeholder 2"/>
          <p:cNvSpPr>
            <a:spLocks noGrp="1"/>
          </p:cNvSpPr>
          <p:nvPr>
            <p:ph idx="1"/>
          </p:nvPr>
        </p:nvSpPr>
        <p:spPr>
          <a:xfrm>
            <a:off x="410045" y="1825625"/>
            <a:ext cx="11489456" cy="4351338"/>
          </a:xfrm>
        </p:spPr>
        <p:txBody>
          <a:bodyPr/>
          <a:lstStyle/>
          <a:p>
            <a:r>
              <a:rPr lang="en-US" dirty="0" smtClean="0">
                <a:solidFill>
                  <a:schemeClr val="bg1"/>
                </a:solidFill>
              </a:rPr>
              <a:t> T2_3pt_3recovHB_gre (~11 second breath hold) </a:t>
            </a:r>
          </a:p>
          <a:p>
            <a:r>
              <a:rPr lang="en-US" dirty="0" smtClean="0">
                <a:solidFill>
                  <a:schemeClr val="bg1"/>
                </a:solidFill>
              </a:rPr>
              <a:t>T2_3pt_3recovHB_trufi (~11 second breath hold)</a:t>
            </a:r>
          </a:p>
          <a:p>
            <a:endParaRPr lang="en-US" dirty="0">
              <a:solidFill>
                <a:schemeClr val="bg1"/>
              </a:solidFill>
            </a:endParaRP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564230" y="3192606"/>
            <a:ext cx="7063541" cy="3287090"/>
          </a:xfrm>
          <a:prstGeom prst="roundRect">
            <a:avLst>
              <a:gd name="adj" fmla="val 8594"/>
            </a:avLst>
          </a:prstGeom>
          <a:solidFill>
            <a:srgbClr val="FFFFFF">
              <a:shade val="85000"/>
            </a:srgbClr>
          </a:solidFill>
          <a:ln>
            <a:noFill/>
          </a:ln>
          <a:effectLst/>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0503" y="85990"/>
            <a:ext cx="809630" cy="828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61888" y="96838"/>
            <a:ext cx="1077711" cy="769937"/>
          </a:xfrm>
          <a:prstGeom prst="rect">
            <a:avLst/>
          </a:prstGeom>
          <a:noFill/>
          <a:ln>
            <a:noFill/>
          </a:ln>
          <a:effectLst>
            <a:reflection blurRad="6350" stA="50000" endA="300" endPos="55500" dist="1016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79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rPr>
              <a:t>GRE-based T2-Mapping</a:t>
            </a:r>
            <a:endParaRPr lang="en-US" b="1" dirty="0">
              <a:solidFill>
                <a:schemeClr val="bg1"/>
              </a:solidFill>
            </a:endParaRPr>
          </a:p>
        </p:txBody>
      </p:sp>
      <p:sp>
        <p:nvSpPr>
          <p:cNvPr id="3" name="Content Placeholder 2"/>
          <p:cNvSpPr>
            <a:spLocks noGrp="1"/>
          </p:cNvSpPr>
          <p:nvPr>
            <p:ph idx="1"/>
          </p:nvPr>
        </p:nvSpPr>
        <p:spPr>
          <a:xfrm>
            <a:off x="410045" y="1825625"/>
            <a:ext cx="11489456" cy="4351338"/>
          </a:xfrm>
        </p:spPr>
        <p:txBody>
          <a:bodyPr/>
          <a:lstStyle/>
          <a:p>
            <a:r>
              <a:rPr lang="en-US" dirty="0" smtClean="0">
                <a:solidFill>
                  <a:schemeClr val="bg1"/>
                </a:solidFill>
              </a:rPr>
              <a:t>T2-prep TFI: </a:t>
            </a:r>
          </a:p>
          <a:p>
            <a:pPr lvl="1"/>
            <a:r>
              <a:rPr lang="en-US" dirty="0">
                <a:solidFill>
                  <a:schemeClr val="bg1"/>
                </a:solidFill>
              </a:rPr>
              <a:t>he TE</a:t>
            </a:r>
            <a:r>
              <a:rPr lang="en-US" baseline="-25000" dirty="0">
                <a:solidFill>
                  <a:schemeClr val="bg1"/>
                </a:solidFill>
              </a:rPr>
              <a:t>T2P </a:t>
            </a:r>
            <a:r>
              <a:rPr lang="en-US" dirty="0" smtClean="0">
                <a:solidFill>
                  <a:schemeClr val="bg1"/>
                </a:solidFill>
              </a:rPr>
              <a:t>times:</a:t>
            </a:r>
          </a:p>
          <a:p>
            <a:pPr lvl="2"/>
            <a:r>
              <a:rPr lang="en-US" dirty="0" smtClean="0">
                <a:solidFill>
                  <a:schemeClr val="bg1"/>
                </a:solidFill>
              </a:rPr>
              <a:t>0 ms </a:t>
            </a:r>
          </a:p>
          <a:p>
            <a:pPr lvl="2"/>
            <a:r>
              <a:rPr lang="en-US" dirty="0" smtClean="0">
                <a:solidFill>
                  <a:schemeClr val="bg1"/>
                </a:solidFill>
              </a:rPr>
              <a:t>24 ms </a:t>
            </a:r>
          </a:p>
          <a:p>
            <a:pPr lvl="2"/>
            <a:r>
              <a:rPr lang="en-US" dirty="0" smtClean="0">
                <a:solidFill>
                  <a:schemeClr val="bg1"/>
                </a:solidFill>
              </a:rPr>
              <a:t>55 ms </a:t>
            </a:r>
          </a:p>
          <a:p>
            <a:endParaRPr lang="en-US" dirty="0">
              <a:solidFill>
                <a:schemeClr val="bg1"/>
              </a:solidFill>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580766" y="1767082"/>
            <a:ext cx="6386513" cy="4468423"/>
          </a:xfrm>
          <a:prstGeom prst="roundRect">
            <a:avLst>
              <a:gd name="adj" fmla="val 8594"/>
            </a:avLst>
          </a:prstGeom>
          <a:solidFill>
            <a:srgbClr val="FFFFFF">
              <a:shade val="85000"/>
            </a:srgbClr>
          </a:solidFill>
          <a:ln>
            <a:noFill/>
          </a:ln>
          <a:effectLst/>
        </p:spPr>
      </p:pic>
      <mc:AlternateContent xmlns:mc="http://schemas.openxmlformats.org/markup-compatibility/2006" xmlns:a14="http://schemas.microsoft.com/office/drawing/2010/main">
        <mc:Choice Requires="a14">
          <p:sp>
            <p:nvSpPr>
              <p:cNvPr id="5" name="TextBox 4"/>
              <p:cNvSpPr txBox="1"/>
              <p:nvPr/>
            </p:nvSpPr>
            <p:spPr>
              <a:xfrm>
                <a:off x="738188" y="4295774"/>
                <a:ext cx="3056862" cy="5264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chemeClr val="bg1"/>
                          </a:solidFill>
                          <a:latin typeface="Cambria Math" panose="02040503050406030204" pitchFamily="18" charset="0"/>
                        </a:rPr>
                        <m:t>𝑺𝑰</m:t>
                      </m:r>
                      <m:d>
                        <m:dPr>
                          <m:ctrlPr>
                            <a:rPr lang="en-US" sz="2000" b="1" i="1" smtClean="0">
                              <a:solidFill>
                                <a:schemeClr val="bg1"/>
                              </a:solidFill>
                              <a:latin typeface="Cambria Math" panose="02040503050406030204" pitchFamily="18" charset="0"/>
                            </a:rPr>
                          </m:ctrlPr>
                        </m:dPr>
                        <m:e>
                          <m:r>
                            <a:rPr lang="en-US" sz="2000" b="1" i="1" smtClean="0">
                              <a:solidFill>
                                <a:schemeClr val="bg1"/>
                              </a:solidFill>
                              <a:latin typeface="Cambria Math" panose="02040503050406030204" pitchFamily="18" charset="0"/>
                            </a:rPr>
                            <m:t>𝒙</m:t>
                          </m:r>
                          <m:r>
                            <a:rPr lang="en-US" sz="2000" b="1" i="1" smtClean="0">
                              <a:solidFill>
                                <a:schemeClr val="bg1"/>
                              </a:solidFill>
                              <a:latin typeface="Cambria Math" panose="02040503050406030204" pitchFamily="18" charset="0"/>
                            </a:rPr>
                            <m:t>,</m:t>
                          </m:r>
                          <m:r>
                            <a:rPr lang="en-US" sz="2000" b="1" i="1" smtClean="0">
                              <a:solidFill>
                                <a:schemeClr val="bg1"/>
                              </a:solidFill>
                              <a:latin typeface="Cambria Math" panose="02040503050406030204" pitchFamily="18" charset="0"/>
                            </a:rPr>
                            <m:t>𝒚</m:t>
                          </m:r>
                        </m:e>
                      </m:d>
                      <m:r>
                        <a:rPr lang="en-US" sz="2000" b="1" i="1" smtClean="0">
                          <a:solidFill>
                            <a:schemeClr val="bg1"/>
                          </a:solidFill>
                          <a:latin typeface="Cambria Math" panose="02040503050406030204" pitchFamily="18" charset="0"/>
                        </a:rPr>
                        <m:t>=</m:t>
                      </m:r>
                      <m:sSub>
                        <m:sSubPr>
                          <m:ctrlPr>
                            <a:rPr lang="en-US" sz="2000" b="1" i="1" smtClean="0">
                              <a:solidFill>
                                <a:schemeClr val="bg1"/>
                              </a:solidFill>
                              <a:latin typeface="Cambria Math" panose="02040503050406030204" pitchFamily="18" charset="0"/>
                            </a:rPr>
                          </m:ctrlPr>
                        </m:sSubPr>
                        <m:e>
                          <m:r>
                            <a:rPr lang="en-US" sz="2000" b="1" i="1" smtClean="0">
                              <a:solidFill>
                                <a:schemeClr val="bg1"/>
                              </a:solidFill>
                              <a:latin typeface="Cambria Math" panose="02040503050406030204" pitchFamily="18" charset="0"/>
                            </a:rPr>
                            <m:t>𝑴</m:t>
                          </m:r>
                        </m:e>
                        <m:sub>
                          <m:r>
                            <a:rPr lang="en-US" sz="2000" b="1" i="1" smtClean="0">
                              <a:solidFill>
                                <a:schemeClr val="bg1"/>
                              </a:solidFill>
                              <a:latin typeface="Cambria Math" panose="02040503050406030204" pitchFamily="18" charset="0"/>
                            </a:rPr>
                            <m:t>𝟎</m:t>
                          </m:r>
                        </m:sub>
                      </m:sSub>
                      <m:d>
                        <m:dPr>
                          <m:ctrlPr>
                            <a:rPr lang="en-US" sz="2000" b="1" i="1" smtClean="0">
                              <a:solidFill>
                                <a:schemeClr val="bg1"/>
                              </a:solidFill>
                              <a:latin typeface="Cambria Math" panose="02040503050406030204" pitchFamily="18" charset="0"/>
                            </a:rPr>
                          </m:ctrlPr>
                        </m:dPr>
                        <m:e>
                          <m:r>
                            <a:rPr lang="en-US" sz="2000" b="1" i="1" smtClean="0">
                              <a:solidFill>
                                <a:schemeClr val="bg1"/>
                              </a:solidFill>
                              <a:latin typeface="Cambria Math" panose="02040503050406030204" pitchFamily="18" charset="0"/>
                            </a:rPr>
                            <m:t>𝒙</m:t>
                          </m:r>
                          <m:r>
                            <a:rPr lang="en-US" sz="2000" b="1" i="1" smtClean="0">
                              <a:solidFill>
                                <a:schemeClr val="bg1"/>
                              </a:solidFill>
                              <a:latin typeface="Cambria Math" panose="02040503050406030204" pitchFamily="18" charset="0"/>
                            </a:rPr>
                            <m:t>,</m:t>
                          </m:r>
                          <m:r>
                            <a:rPr lang="en-US" sz="2000" b="1" i="1" smtClean="0">
                              <a:solidFill>
                                <a:schemeClr val="bg1"/>
                              </a:solidFill>
                              <a:latin typeface="Cambria Math" panose="02040503050406030204" pitchFamily="18" charset="0"/>
                            </a:rPr>
                            <m:t>𝒚</m:t>
                          </m:r>
                        </m:e>
                      </m:d>
                      <m:sSup>
                        <m:sSupPr>
                          <m:ctrlPr>
                            <a:rPr lang="en-US" sz="2000" b="1" i="1" smtClean="0">
                              <a:solidFill>
                                <a:schemeClr val="bg1"/>
                              </a:solidFill>
                              <a:latin typeface="Cambria Math" panose="02040503050406030204" pitchFamily="18" charset="0"/>
                            </a:rPr>
                          </m:ctrlPr>
                        </m:sSupPr>
                        <m:e>
                          <m:r>
                            <a:rPr lang="en-US" sz="2000" b="1" i="1" smtClean="0">
                              <a:solidFill>
                                <a:schemeClr val="bg1"/>
                              </a:solidFill>
                              <a:latin typeface="Cambria Math" panose="02040503050406030204" pitchFamily="18" charset="0"/>
                            </a:rPr>
                            <m:t>𝒆</m:t>
                          </m:r>
                        </m:e>
                        <m:sup>
                          <m:f>
                            <m:fPr>
                              <m:ctrlPr>
                                <a:rPr lang="en-US" sz="2000" b="1" i="1" smtClean="0">
                                  <a:solidFill>
                                    <a:schemeClr val="bg1"/>
                                  </a:solidFill>
                                  <a:latin typeface="Cambria Math" panose="02040503050406030204" pitchFamily="18" charset="0"/>
                                </a:rPr>
                              </m:ctrlPr>
                            </m:fPr>
                            <m:num>
                              <m:sSub>
                                <m:sSubPr>
                                  <m:ctrlPr>
                                    <a:rPr lang="en-US" sz="2000" b="1" i="1" smtClean="0">
                                      <a:solidFill>
                                        <a:schemeClr val="bg1"/>
                                      </a:solidFill>
                                      <a:latin typeface="Cambria Math" panose="02040503050406030204" pitchFamily="18" charset="0"/>
                                    </a:rPr>
                                  </m:ctrlPr>
                                </m:sSubPr>
                                <m:e>
                                  <m:r>
                                    <a:rPr lang="en-US" sz="2000" b="1" i="1" smtClean="0">
                                      <a:solidFill>
                                        <a:schemeClr val="bg1"/>
                                      </a:solidFill>
                                      <a:latin typeface="Cambria Math" panose="02040503050406030204" pitchFamily="18" charset="0"/>
                                    </a:rPr>
                                    <m:t>−</m:t>
                                  </m:r>
                                  <m:r>
                                    <a:rPr lang="en-US" sz="2000" b="1" i="1" smtClean="0">
                                      <a:solidFill>
                                        <a:schemeClr val="bg1"/>
                                      </a:solidFill>
                                      <a:latin typeface="Cambria Math" panose="02040503050406030204" pitchFamily="18" charset="0"/>
                                    </a:rPr>
                                    <m:t>𝑻𝑬</m:t>
                                  </m:r>
                                </m:e>
                                <m:sub>
                                  <m:r>
                                    <a:rPr lang="en-US" sz="2000" b="1" i="1" smtClean="0">
                                      <a:solidFill>
                                        <a:schemeClr val="bg1"/>
                                      </a:solidFill>
                                      <a:latin typeface="Cambria Math" panose="02040503050406030204" pitchFamily="18" charset="0"/>
                                    </a:rPr>
                                    <m:t>𝑻</m:t>
                                  </m:r>
                                  <m:r>
                                    <a:rPr lang="en-US" sz="2000" b="1" i="1" smtClean="0">
                                      <a:solidFill>
                                        <a:schemeClr val="bg1"/>
                                      </a:solidFill>
                                      <a:latin typeface="Cambria Math" panose="02040503050406030204" pitchFamily="18" charset="0"/>
                                    </a:rPr>
                                    <m:t>𝟐</m:t>
                                  </m:r>
                                  <m:r>
                                    <a:rPr lang="en-US" sz="2000" b="1" i="1" smtClean="0">
                                      <a:solidFill>
                                        <a:schemeClr val="bg1"/>
                                      </a:solidFill>
                                      <a:latin typeface="Cambria Math" panose="02040503050406030204" pitchFamily="18" charset="0"/>
                                    </a:rPr>
                                    <m:t>𝑷</m:t>
                                  </m:r>
                                </m:sub>
                              </m:sSub>
                            </m:num>
                            <m:den>
                              <m:sSub>
                                <m:sSubPr>
                                  <m:ctrlPr>
                                    <a:rPr lang="en-US" sz="2000" b="1" i="1" smtClean="0">
                                      <a:solidFill>
                                        <a:schemeClr val="bg1"/>
                                      </a:solidFill>
                                      <a:latin typeface="Cambria Math" panose="02040503050406030204" pitchFamily="18" charset="0"/>
                                    </a:rPr>
                                  </m:ctrlPr>
                                </m:sSubPr>
                                <m:e>
                                  <m:r>
                                    <a:rPr lang="en-US" sz="2000" b="1" i="1" smtClean="0">
                                      <a:solidFill>
                                        <a:schemeClr val="bg1"/>
                                      </a:solidFill>
                                      <a:latin typeface="Cambria Math" panose="02040503050406030204" pitchFamily="18" charset="0"/>
                                    </a:rPr>
                                    <m:t>𝑻</m:t>
                                  </m:r>
                                  <m:r>
                                    <a:rPr lang="en-US" sz="2000" b="1" i="1" smtClean="0">
                                      <a:solidFill>
                                        <a:schemeClr val="bg1"/>
                                      </a:solidFill>
                                      <a:latin typeface="Cambria Math" panose="02040503050406030204" pitchFamily="18" charset="0"/>
                                    </a:rPr>
                                    <m:t>𝟐</m:t>
                                  </m:r>
                                </m:e>
                                <m:sub>
                                  <m:r>
                                    <a:rPr lang="en-US" sz="2000" b="1" i="1" smtClean="0">
                                      <a:solidFill>
                                        <a:schemeClr val="bg1"/>
                                      </a:solidFill>
                                      <a:latin typeface="Cambria Math" panose="02040503050406030204" pitchFamily="18" charset="0"/>
                                    </a:rPr>
                                    <m:t>(</m:t>
                                  </m:r>
                                  <m:r>
                                    <a:rPr lang="en-US" sz="2000" b="1" i="1" smtClean="0">
                                      <a:solidFill>
                                        <a:schemeClr val="bg1"/>
                                      </a:solidFill>
                                      <a:latin typeface="Cambria Math" panose="02040503050406030204" pitchFamily="18" charset="0"/>
                                    </a:rPr>
                                    <m:t>𝒙</m:t>
                                  </m:r>
                                  <m:r>
                                    <a:rPr lang="en-US" sz="2000" b="1" i="1" smtClean="0">
                                      <a:solidFill>
                                        <a:schemeClr val="bg1"/>
                                      </a:solidFill>
                                      <a:latin typeface="Cambria Math" panose="02040503050406030204" pitchFamily="18" charset="0"/>
                                    </a:rPr>
                                    <m:t>,</m:t>
                                  </m:r>
                                  <m:r>
                                    <a:rPr lang="en-US" sz="2000" b="1" i="1" smtClean="0">
                                      <a:solidFill>
                                        <a:schemeClr val="bg1"/>
                                      </a:solidFill>
                                      <a:latin typeface="Cambria Math" panose="02040503050406030204" pitchFamily="18" charset="0"/>
                                    </a:rPr>
                                    <m:t>𝒚</m:t>
                                  </m:r>
                                  <m:r>
                                    <a:rPr lang="en-US" sz="2000" b="1" i="1" smtClean="0">
                                      <a:solidFill>
                                        <a:schemeClr val="bg1"/>
                                      </a:solidFill>
                                      <a:latin typeface="Cambria Math" panose="02040503050406030204" pitchFamily="18" charset="0"/>
                                    </a:rPr>
                                    <m:t>)</m:t>
                                  </m:r>
                                </m:sub>
                              </m:sSub>
                            </m:den>
                          </m:f>
                        </m:sup>
                      </m:sSup>
                    </m:oMath>
                  </m:oMathPara>
                </a14:m>
                <a:endParaRPr lang="en-US" sz="2000" b="1" dirty="0">
                  <a:solidFill>
                    <a:schemeClr val="bg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38188" y="4295774"/>
                <a:ext cx="3056862" cy="526491"/>
              </a:xfrm>
              <a:prstGeom prst="rect">
                <a:avLst/>
              </a:prstGeom>
              <a:blipFill rotWithShape="0">
                <a:blip r:embed="rId4"/>
                <a:stretch>
                  <a:fillRect/>
                </a:stretch>
              </a:blipFill>
            </p:spPr>
            <p:txBody>
              <a:bodyPr/>
              <a:lstStyle/>
              <a:p>
                <a:r>
                  <a:rPr lang="en-US">
                    <a:noFill/>
                  </a:rPr>
                  <a:t> </a:t>
                </a:r>
              </a:p>
            </p:txBody>
          </p:sp>
        </mc:Fallback>
      </mc:AlternateContent>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0503" y="85990"/>
            <a:ext cx="809630" cy="828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61888" y="96838"/>
            <a:ext cx="1077711" cy="769937"/>
          </a:xfrm>
          <a:prstGeom prst="rect">
            <a:avLst/>
          </a:prstGeom>
          <a:noFill/>
          <a:ln>
            <a:noFill/>
          </a:ln>
          <a:effectLst>
            <a:reflection blurRad="6350" stA="50000" endA="300" endPos="55500" dist="1016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3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386"/>
            <a:ext cx="10515600" cy="1325563"/>
          </a:xfrm>
        </p:spPr>
        <p:txBody>
          <a:bodyPr/>
          <a:lstStyle/>
          <a:p>
            <a:pPr algn="ctr"/>
            <a:r>
              <a:rPr lang="en-US" b="1" dirty="0" smtClean="0">
                <a:solidFill>
                  <a:schemeClr val="bg1"/>
                </a:solidFill>
              </a:rPr>
              <a:t>TSE-based T2-Mapping</a:t>
            </a:r>
            <a:endParaRPr lang="en-US" b="1" dirty="0">
              <a:solidFill>
                <a:schemeClr val="bg1"/>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5452" y="1492949"/>
            <a:ext cx="5818747" cy="4913313"/>
          </a:xfrm>
          <a:prstGeom prst="roundRect">
            <a:avLst>
              <a:gd name="adj" fmla="val 8594"/>
            </a:avLst>
          </a:prstGeom>
          <a:solidFill>
            <a:srgbClr val="FFFFFF">
              <a:shade val="85000"/>
            </a:srgbClr>
          </a:solidFill>
          <a:ln>
            <a:solidFill>
              <a:schemeClr val="bg1"/>
            </a:solidFill>
          </a:ln>
          <a:effectLst/>
        </p:spPr>
      </p:pic>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0503" y="85990"/>
            <a:ext cx="809630" cy="828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61888" y="96838"/>
            <a:ext cx="1077711" cy="769937"/>
          </a:xfrm>
          <a:prstGeom prst="rect">
            <a:avLst/>
          </a:prstGeom>
          <a:noFill/>
          <a:ln>
            <a:noFill/>
          </a:ln>
          <a:effectLst>
            <a:reflection blurRad="6350" stA="50000" endA="300" endPos="55500" dist="1016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3386" y="2135092"/>
            <a:ext cx="4905375" cy="3629025"/>
          </a:xfrm>
          <a:prstGeom prst="roundRect">
            <a:avLst>
              <a:gd name="adj" fmla="val 8594"/>
            </a:avLst>
          </a:prstGeom>
          <a:solidFill>
            <a:srgbClr val="FFFFFF">
              <a:shade val="85000"/>
            </a:srgbClr>
          </a:solidFill>
          <a:ln>
            <a:solidFill>
              <a:schemeClr val="bg1"/>
            </a:solidFill>
          </a:ln>
          <a:effectLst/>
        </p:spPr>
      </p:pic>
    </p:spTree>
    <p:extLst>
      <p:ext uri="{BB962C8B-B14F-4D97-AF65-F5344CB8AC3E}">
        <p14:creationId xmlns:p14="http://schemas.microsoft.com/office/powerpoint/2010/main" val="24488317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87454"/>
            <a:ext cx="10515600" cy="1325563"/>
          </a:xfrm>
        </p:spPr>
        <p:txBody>
          <a:bodyPr/>
          <a:lstStyle/>
          <a:p>
            <a:pPr algn="ctr"/>
            <a:r>
              <a:rPr lang="en-US" b="1" dirty="0">
                <a:solidFill>
                  <a:schemeClr val="bg1"/>
                </a:solidFill>
              </a:rPr>
              <a:t>GRE-based </a:t>
            </a:r>
            <a:r>
              <a:rPr lang="en-US" b="1" dirty="0" smtClean="0">
                <a:solidFill>
                  <a:schemeClr val="bg1"/>
                </a:solidFill>
              </a:rPr>
              <a:t>T2-Mapping Seq. Tab</a:t>
            </a:r>
            <a:endParaRPr lang="en-US" b="1" dirty="0">
              <a:solidFill>
                <a:schemeClr val="bg1"/>
              </a:solidFill>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79685" y="1825625"/>
            <a:ext cx="7232629" cy="4351338"/>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0503" y="85990"/>
            <a:ext cx="809630" cy="828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61888" y="96838"/>
            <a:ext cx="1077711" cy="769937"/>
          </a:xfrm>
          <a:prstGeom prst="rect">
            <a:avLst/>
          </a:prstGeom>
          <a:noFill/>
          <a:ln>
            <a:noFill/>
          </a:ln>
          <a:effectLst>
            <a:reflection blurRad="6350" stA="50000" endA="300" endPos="55500" dist="1016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99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971" y="152716"/>
            <a:ext cx="10515600" cy="868369"/>
          </a:xfrm>
        </p:spPr>
        <p:txBody>
          <a:bodyPr>
            <a:normAutofit/>
          </a:bodyPr>
          <a:lstStyle/>
          <a:p>
            <a:pPr algn="ctr"/>
            <a:r>
              <a:rPr lang="en-US" b="1" dirty="0">
                <a:solidFill>
                  <a:schemeClr val="bg1"/>
                </a:solidFill>
              </a:rPr>
              <a:t>GRE-based </a:t>
            </a:r>
            <a:r>
              <a:rPr lang="en-US" b="1" dirty="0" smtClean="0">
                <a:solidFill>
                  <a:schemeClr val="bg1"/>
                </a:solidFill>
              </a:rPr>
              <a:t>T2-Mapping </a:t>
            </a:r>
            <a:r>
              <a:rPr lang="en-US" b="1" dirty="0" smtClean="0">
                <a:solidFill>
                  <a:schemeClr val="bg1"/>
                </a:solidFill>
              </a:rPr>
              <a:t>Parameters</a:t>
            </a:r>
            <a:endParaRPr lang="en-US" b="1" dirty="0">
              <a:solidFill>
                <a:schemeClr val="bg1"/>
              </a:solidFill>
            </a:endParaRPr>
          </a:p>
        </p:txBody>
      </p:sp>
      <p:sp>
        <p:nvSpPr>
          <p:cNvPr id="3" name="Content Placeholder 2"/>
          <p:cNvSpPr>
            <a:spLocks noGrp="1"/>
          </p:cNvSpPr>
          <p:nvPr>
            <p:ph idx="1"/>
          </p:nvPr>
        </p:nvSpPr>
        <p:spPr>
          <a:xfrm>
            <a:off x="238125" y="1316035"/>
            <a:ext cx="11734800" cy="5380040"/>
          </a:xfrm>
        </p:spPr>
        <p:txBody>
          <a:bodyPr>
            <a:normAutofit fontScale="77500" lnSpcReduction="20000"/>
          </a:bodyPr>
          <a:lstStyle/>
          <a:p>
            <a:r>
              <a:rPr lang="en-US" b="1" dirty="0" smtClean="0">
                <a:solidFill>
                  <a:schemeClr val="bg1"/>
                </a:solidFill>
              </a:rPr>
              <a:t>Parameter map type:</a:t>
            </a:r>
          </a:p>
          <a:p>
            <a:pPr lvl="2"/>
            <a:r>
              <a:rPr lang="en-US" b="1" dirty="0" smtClean="0">
                <a:solidFill>
                  <a:schemeClr val="bg1"/>
                </a:solidFill>
              </a:rPr>
              <a:t>This selection controls the type of parameter map (T1/T2/T2*)</a:t>
            </a:r>
          </a:p>
          <a:p>
            <a:pPr lvl="2"/>
            <a:endParaRPr lang="en-US" b="1" dirty="0" smtClean="0">
              <a:solidFill>
                <a:schemeClr val="bg1"/>
              </a:solidFill>
            </a:endParaRPr>
          </a:p>
          <a:p>
            <a:r>
              <a:rPr lang="en-US" b="1" dirty="0" smtClean="0">
                <a:solidFill>
                  <a:schemeClr val="bg1"/>
                </a:solidFill>
              </a:rPr>
              <a:t>No. Of T2 preps:</a:t>
            </a:r>
          </a:p>
          <a:p>
            <a:pPr lvl="2"/>
            <a:r>
              <a:rPr lang="en-US" b="1" dirty="0" smtClean="0">
                <a:solidFill>
                  <a:schemeClr val="bg1"/>
                </a:solidFill>
              </a:rPr>
              <a:t>Represents the number of T2-prepared images used for T2 fitting. The minimum value is 3 and the maximum value is 12. </a:t>
            </a:r>
          </a:p>
          <a:p>
            <a:pPr lvl="2"/>
            <a:endParaRPr lang="en-US" b="1" dirty="0" smtClean="0">
              <a:solidFill>
                <a:schemeClr val="bg1"/>
              </a:solidFill>
            </a:endParaRPr>
          </a:p>
          <a:p>
            <a:r>
              <a:rPr lang="en-US" b="1" dirty="0" smtClean="0">
                <a:solidFill>
                  <a:schemeClr val="bg1"/>
                </a:solidFill>
              </a:rPr>
              <a:t>T2 prep duration (array)</a:t>
            </a:r>
          </a:p>
          <a:p>
            <a:pPr lvl="2"/>
            <a:r>
              <a:rPr lang="en-US" b="1" dirty="0" smtClean="0">
                <a:solidFill>
                  <a:schemeClr val="bg1"/>
                </a:solidFill>
              </a:rPr>
              <a:t>Represents the T2 prep duration. The array ranges from 1 to the number selected in “No. of T2 Preps”</a:t>
            </a:r>
          </a:p>
          <a:p>
            <a:pPr lvl="2"/>
            <a:endParaRPr lang="en-US" b="1" dirty="0" smtClean="0">
              <a:solidFill>
                <a:schemeClr val="bg1"/>
              </a:solidFill>
            </a:endParaRPr>
          </a:p>
          <a:p>
            <a:r>
              <a:rPr lang="en-US" b="1" dirty="0" smtClean="0">
                <a:solidFill>
                  <a:schemeClr val="bg1"/>
                </a:solidFill>
              </a:rPr>
              <a:t>Motion correction:</a:t>
            </a:r>
          </a:p>
          <a:p>
            <a:pPr lvl="2"/>
            <a:r>
              <a:rPr lang="en-US" b="1" dirty="0" smtClean="0">
                <a:solidFill>
                  <a:schemeClr val="bg1"/>
                </a:solidFill>
              </a:rPr>
              <a:t> If selected, motion correction will be performed before curve-fitting and map generation. </a:t>
            </a:r>
          </a:p>
          <a:p>
            <a:pPr lvl="2"/>
            <a:endParaRPr lang="en-US" b="1" dirty="0" smtClean="0">
              <a:solidFill>
                <a:schemeClr val="bg1"/>
              </a:solidFill>
            </a:endParaRPr>
          </a:p>
          <a:p>
            <a:r>
              <a:rPr lang="en-US" b="1" dirty="0" smtClean="0">
                <a:solidFill>
                  <a:schemeClr val="bg1"/>
                </a:solidFill>
              </a:rPr>
              <a:t>Recovery HB:</a:t>
            </a:r>
          </a:p>
          <a:p>
            <a:pPr lvl="2"/>
            <a:r>
              <a:rPr lang="en-US" b="1" dirty="0" smtClean="0">
                <a:solidFill>
                  <a:schemeClr val="bg1"/>
                </a:solidFill>
              </a:rPr>
              <a:t>This parameter controls the number of heartbeats that are used for recovery of the magnetization before the next T2p and readout. During the recovery heartbeats, the sequence plays gradient noises so that the subject doesn’t assume that the scan has finished and inadvertently start breathing. </a:t>
            </a:r>
          </a:p>
          <a:p>
            <a:pPr lvl="2"/>
            <a:endParaRPr lang="en-US" b="1" dirty="0" smtClean="0">
              <a:solidFill>
                <a:schemeClr val="bg1"/>
              </a:solidFill>
            </a:endParaRPr>
          </a:p>
          <a:p>
            <a:r>
              <a:rPr lang="en-US" b="1" dirty="0" smtClean="0">
                <a:solidFill>
                  <a:schemeClr val="bg1"/>
                </a:solidFill>
              </a:rPr>
              <a:t>Systolic imaging:</a:t>
            </a:r>
          </a:p>
          <a:p>
            <a:pPr lvl="2"/>
            <a:r>
              <a:rPr lang="en-US" b="1" dirty="0" smtClean="0">
                <a:solidFill>
                  <a:schemeClr val="bg1"/>
                </a:solidFill>
              </a:rPr>
              <a:t>This checkbox should be enabled if imaging is performed during systole. It prevents possible SAR warnings in the case of a short trigger delay by including the time during diastole in the SAR calculations. </a:t>
            </a: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0503" y="85990"/>
            <a:ext cx="809630" cy="828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61888" y="96838"/>
            <a:ext cx="1077711" cy="769937"/>
          </a:xfrm>
          <a:prstGeom prst="rect">
            <a:avLst/>
          </a:prstGeom>
          <a:noFill/>
          <a:ln>
            <a:noFill/>
          </a:ln>
          <a:effectLst>
            <a:reflection blurRad="6350" stA="50000" endA="300" endPos="55500" dist="1016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69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369"/>
            <a:ext cx="10515600" cy="1325563"/>
          </a:xfrm>
        </p:spPr>
        <p:txBody>
          <a:bodyPr/>
          <a:lstStyle/>
          <a:p>
            <a:pPr algn="ctr"/>
            <a:r>
              <a:rPr lang="en-US" b="1" dirty="0">
                <a:solidFill>
                  <a:schemeClr val="bg1"/>
                </a:solidFill>
              </a:rPr>
              <a:t>GRE-based </a:t>
            </a:r>
            <a:r>
              <a:rPr lang="en-US" b="1" dirty="0" smtClean="0">
                <a:solidFill>
                  <a:schemeClr val="bg1"/>
                </a:solidFill>
              </a:rPr>
              <a:t>T2-Mapping Tips </a:t>
            </a:r>
            <a:r>
              <a:rPr lang="en-US" b="1" dirty="0" smtClean="0">
                <a:solidFill>
                  <a:schemeClr val="bg1"/>
                </a:solidFill>
              </a:rPr>
              <a:t>&amp; Tricks</a:t>
            </a:r>
            <a:endParaRPr lang="en-US" b="1" dirty="0">
              <a:solidFill>
                <a:schemeClr val="bg1"/>
              </a:solidFill>
            </a:endParaRPr>
          </a:p>
        </p:txBody>
      </p:sp>
      <p:sp>
        <p:nvSpPr>
          <p:cNvPr id="3" name="Content Placeholder 2"/>
          <p:cNvSpPr>
            <a:spLocks noGrp="1"/>
          </p:cNvSpPr>
          <p:nvPr>
            <p:ph idx="1"/>
          </p:nvPr>
        </p:nvSpPr>
        <p:spPr>
          <a:xfrm>
            <a:off x="838200" y="1554968"/>
            <a:ext cx="10515600" cy="5050619"/>
          </a:xfrm>
        </p:spPr>
        <p:txBody>
          <a:bodyPr>
            <a:normAutofit fontScale="92500" lnSpcReduction="20000"/>
          </a:bodyPr>
          <a:lstStyle/>
          <a:p>
            <a:r>
              <a:rPr lang="en-US" dirty="0" smtClean="0">
                <a:solidFill>
                  <a:schemeClr val="bg1"/>
                </a:solidFill>
              </a:rPr>
              <a:t> </a:t>
            </a:r>
            <a:r>
              <a:rPr lang="en-US" dirty="0" smtClean="0">
                <a:solidFill>
                  <a:schemeClr val="bg1"/>
                </a:solidFill>
              </a:rPr>
              <a:t>The </a:t>
            </a:r>
            <a:r>
              <a:rPr lang="en-US" dirty="0" smtClean="0">
                <a:solidFill>
                  <a:schemeClr val="bg1"/>
                </a:solidFill>
              </a:rPr>
              <a:t>scan window must be positioned during diastole.</a:t>
            </a:r>
          </a:p>
          <a:p>
            <a:endParaRPr lang="en-US" dirty="0" smtClean="0">
              <a:solidFill>
                <a:schemeClr val="bg1"/>
              </a:solidFill>
            </a:endParaRPr>
          </a:p>
          <a:p>
            <a:r>
              <a:rPr lang="en-US" dirty="0" smtClean="0">
                <a:solidFill>
                  <a:schemeClr val="bg1"/>
                </a:solidFill>
              </a:rPr>
              <a:t>For DCM patients, gate through systole.</a:t>
            </a:r>
          </a:p>
          <a:p>
            <a:endParaRPr lang="en-US" dirty="0" smtClean="0">
              <a:solidFill>
                <a:schemeClr val="bg1"/>
              </a:solidFill>
            </a:endParaRPr>
          </a:p>
          <a:p>
            <a:r>
              <a:rPr lang="en-US" dirty="0" smtClean="0">
                <a:solidFill>
                  <a:schemeClr val="bg1"/>
                </a:solidFill>
              </a:rPr>
              <a:t>the maximum T2p value be in the vicinity of the expected T2 of the tissue being imaged. ***</a:t>
            </a:r>
          </a:p>
          <a:p>
            <a:endParaRPr lang="en-US" dirty="0" smtClean="0">
              <a:solidFill>
                <a:schemeClr val="bg1"/>
              </a:solidFill>
            </a:endParaRPr>
          </a:p>
          <a:p>
            <a:r>
              <a:rPr lang="en-US" dirty="0" smtClean="0">
                <a:solidFill>
                  <a:schemeClr val="bg1"/>
                </a:solidFill>
              </a:rPr>
              <a:t>If patient is cooperative, select more of the No. Of T2 preps.</a:t>
            </a:r>
          </a:p>
          <a:p>
            <a:endParaRPr lang="en-US" dirty="0" smtClean="0">
              <a:solidFill>
                <a:schemeClr val="bg1"/>
              </a:solidFill>
            </a:endParaRPr>
          </a:p>
          <a:p>
            <a:r>
              <a:rPr lang="en-US" dirty="0" smtClean="0">
                <a:solidFill>
                  <a:schemeClr val="bg1"/>
                </a:solidFill>
              </a:rPr>
              <a:t>For RR interval &gt; 1000, select Recovery HB to 2-3.</a:t>
            </a:r>
          </a:p>
          <a:p>
            <a:pPr marL="0" indent="0">
              <a:buNone/>
            </a:pPr>
            <a:endParaRPr lang="en-US" dirty="0">
              <a:solidFill>
                <a:schemeClr val="bg1"/>
              </a:solidFill>
            </a:endParaRPr>
          </a:p>
          <a:p>
            <a:pPr marL="0" indent="0">
              <a:buNone/>
            </a:pPr>
            <a:r>
              <a:rPr lang="en-US" sz="1600" dirty="0" smtClean="0">
                <a:solidFill>
                  <a:schemeClr val="bg1"/>
                </a:solidFill>
              </a:rPr>
              <a:t>*** </a:t>
            </a:r>
            <a:r>
              <a:rPr lang="en-US" sz="1600" dirty="0" err="1" smtClean="0">
                <a:solidFill>
                  <a:schemeClr val="bg1"/>
                </a:solidFill>
              </a:rPr>
              <a:t>Bottomley</a:t>
            </a:r>
            <a:r>
              <a:rPr lang="en-US" sz="1600" dirty="0" smtClean="0">
                <a:solidFill>
                  <a:schemeClr val="bg1"/>
                </a:solidFill>
              </a:rPr>
              <a:t> PA, Foster TH, </a:t>
            </a:r>
            <a:r>
              <a:rPr lang="en-US" sz="1600" dirty="0" err="1" smtClean="0">
                <a:solidFill>
                  <a:schemeClr val="bg1"/>
                </a:solidFill>
              </a:rPr>
              <a:t>Argersinger</a:t>
            </a:r>
            <a:r>
              <a:rPr lang="en-US" sz="1600" dirty="0" smtClean="0">
                <a:solidFill>
                  <a:schemeClr val="bg1"/>
                </a:solidFill>
              </a:rPr>
              <a:t> RE, Pfeifer LM: A review of normal tissue hydrogen NMR relaxation times and relaxation mechanisms from 1-100 MHz: dependence on tissue type, NMR frequency, temperature, species, excision, and age. Med </a:t>
            </a:r>
            <a:r>
              <a:rPr lang="en-US" sz="1600" dirty="0" err="1" smtClean="0">
                <a:solidFill>
                  <a:schemeClr val="bg1"/>
                </a:solidFill>
              </a:rPr>
              <a:t>Phys</a:t>
            </a:r>
            <a:r>
              <a:rPr lang="en-US" sz="1600" dirty="0" smtClean="0">
                <a:solidFill>
                  <a:schemeClr val="bg1"/>
                </a:solidFill>
              </a:rPr>
              <a:t> 1984, 11:425-448. </a:t>
            </a:r>
            <a:endParaRPr lang="en-US" dirty="0" smtClean="0">
              <a:solidFill>
                <a:schemeClr val="bg1"/>
              </a:solidFill>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0503" y="85990"/>
            <a:ext cx="809630" cy="828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61888" y="96838"/>
            <a:ext cx="1077711" cy="769937"/>
          </a:xfrm>
          <a:prstGeom prst="rect">
            <a:avLst/>
          </a:prstGeom>
          <a:noFill/>
          <a:ln>
            <a:noFill/>
          </a:ln>
          <a:effectLst>
            <a:reflection blurRad="6350" stA="50000" endA="300" endPos="55500" dist="1016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19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386"/>
            <a:ext cx="10515600" cy="1325563"/>
          </a:xfrm>
        </p:spPr>
        <p:txBody>
          <a:bodyPr/>
          <a:lstStyle/>
          <a:p>
            <a:pPr algn="ctr"/>
            <a:r>
              <a:rPr lang="en-US" b="1" dirty="0">
                <a:solidFill>
                  <a:schemeClr val="bg1"/>
                </a:solidFill>
              </a:rPr>
              <a:t>GRE-based T2-Mapping Tips &amp; Tricks</a:t>
            </a:r>
            <a:endParaRPr lang="en-US" b="1" dirty="0">
              <a:solidFill>
                <a:schemeClr val="bg1"/>
              </a:solidFill>
            </a:endParaRPr>
          </a:p>
        </p:txBody>
      </p:sp>
      <p:sp>
        <p:nvSpPr>
          <p:cNvPr id="3" name="Content Placeholder 2"/>
          <p:cNvSpPr>
            <a:spLocks noGrp="1"/>
          </p:cNvSpPr>
          <p:nvPr>
            <p:ph idx="1"/>
          </p:nvPr>
        </p:nvSpPr>
        <p:spPr>
          <a:xfrm>
            <a:off x="838200" y="1691884"/>
            <a:ext cx="10515600" cy="4913704"/>
          </a:xfrm>
        </p:spPr>
        <p:txBody>
          <a:bodyPr>
            <a:normAutofit fontScale="92500" lnSpcReduction="10000"/>
          </a:bodyPr>
          <a:lstStyle/>
          <a:p>
            <a:pPr marL="0" indent="0">
              <a:buNone/>
            </a:pPr>
            <a:endParaRPr lang="en-US" sz="2400" dirty="0">
              <a:solidFill>
                <a:schemeClr val="bg1"/>
              </a:solidFill>
            </a:endParaRPr>
          </a:p>
          <a:p>
            <a:r>
              <a:rPr lang="en-US" sz="2400" dirty="0" smtClean="0">
                <a:solidFill>
                  <a:schemeClr val="bg1"/>
                </a:solidFill>
              </a:rPr>
              <a:t>T2-prep </a:t>
            </a:r>
            <a:r>
              <a:rPr lang="en-US" sz="2400" dirty="0" smtClean="0">
                <a:solidFill>
                  <a:srgbClr val="FF0000"/>
                </a:solidFill>
              </a:rPr>
              <a:t>tfi</a:t>
            </a:r>
            <a:r>
              <a:rPr lang="en-US" sz="2400" dirty="0" smtClean="0">
                <a:solidFill>
                  <a:schemeClr val="bg1"/>
                </a:solidFill>
              </a:rPr>
              <a:t> </a:t>
            </a:r>
            <a:r>
              <a:rPr lang="en-US" sz="2400" dirty="0" smtClean="0">
                <a:solidFill>
                  <a:srgbClr val="FF0000"/>
                </a:solidFill>
              </a:rPr>
              <a:t>overestimates T2 </a:t>
            </a:r>
            <a:r>
              <a:rPr lang="en-US" sz="2400" dirty="0" smtClean="0">
                <a:solidFill>
                  <a:schemeClr val="bg1"/>
                </a:solidFill>
              </a:rPr>
              <a:t>values (for its Linear Sequential Trajectory).</a:t>
            </a:r>
          </a:p>
          <a:p>
            <a:pPr marL="0" indent="0">
              <a:buNone/>
            </a:pPr>
            <a:endParaRPr lang="en-US" sz="2400" dirty="0" smtClean="0">
              <a:solidFill>
                <a:schemeClr val="bg1"/>
              </a:solidFill>
            </a:endParaRPr>
          </a:p>
          <a:p>
            <a:r>
              <a:rPr lang="en-US" sz="2400" dirty="0" smtClean="0">
                <a:solidFill>
                  <a:schemeClr val="bg1"/>
                </a:solidFill>
              </a:rPr>
              <a:t>T2-prep tfi has higher SNR compared with T2-prep tfl</a:t>
            </a:r>
            <a:r>
              <a:rPr lang="en-US" sz="2400" dirty="0" smtClean="0">
                <a:solidFill>
                  <a:schemeClr val="bg1"/>
                </a:solidFill>
              </a:rPr>
              <a:t>.</a:t>
            </a:r>
          </a:p>
          <a:p>
            <a:endParaRPr lang="en-US" sz="2400" dirty="0">
              <a:solidFill>
                <a:schemeClr val="bg1"/>
              </a:solidFill>
            </a:endParaRPr>
          </a:p>
          <a:p>
            <a:r>
              <a:rPr lang="en-US" sz="2400" dirty="0">
                <a:solidFill>
                  <a:schemeClr val="bg1"/>
                </a:solidFill>
              </a:rPr>
              <a:t>T2-prep tfl has a linear centric trajectory.</a:t>
            </a:r>
          </a:p>
          <a:p>
            <a:endParaRPr lang="en-US" sz="2400" dirty="0" smtClean="0">
              <a:solidFill>
                <a:schemeClr val="bg1"/>
              </a:solidFill>
            </a:endParaRPr>
          </a:p>
          <a:p>
            <a:endParaRPr lang="en-US" sz="2400" dirty="0">
              <a:solidFill>
                <a:schemeClr val="bg1"/>
              </a:solidFill>
            </a:endParaRPr>
          </a:p>
          <a:p>
            <a:r>
              <a:rPr lang="en-US" sz="2400" dirty="0" smtClean="0">
                <a:solidFill>
                  <a:schemeClr val="bg1"/>
                </a:solidFill>
              </a:rPr>
              <a:t>The </a:t>
            </a:r>
            <a:r>
              <a:rPr lang="en-US" sz="2400" dirty="0">
                <a:solidFill>
                  <a:schemeClr val="bg1"/>
                </a:solidFill>
              </a:rPr>
              <a:t>reason for keeping a linear readout for </a:t>
            </a:r>
            <a:r>
              <a:rPr lang="en-US" sz="2400" dirty="0" err="1">
                <a:solidFill>
                  <a:schemeClr val="bg1"/>
                </a:solidFill>
              </a:rPr>
              <a:t>TrueFisp</a:t>
            </a:r>
            <a:r>
              <a:rPr lang="en-US" sz="2400" dirty="0">
                <a:solidFill>
                  <a:schemeClr val="bg1"/>
                </a:solidFill>
              </a:rPr>
              <a:t> is to avoid artifacts due to off resonance. The error in T2 estimate using a linear </a:t>
            </a:r>
            <a:r>
              <a:rPr lang="en-US" sz="2400" dirty="0" err="1">
                <a:solidFill>
                  <a:schemeClr val="bg1"/>
                </a:solidFill>
              </a:rPr>
              <a:t>TrueFisp</a:t>
            </a:r>
            <a:r>
              <a:rPr lang="en-US" sz="2400" dirty="0">
                <a:solidFill>
                  <a:schemeClr val="bg1"/>
                </a:solidFill>
              </a:rPr>
              <a:t> is due to T1 effects between the T2p and the center of the readout. T2 mapping is not recommended post contrast, but its worth noting that if the linear </a:t>
            </a:r>
            <a:r>
              <a:rPr lang="en-US" sz="2400" dirty="0" err="1">
                <a:solidFill>
                  <a:schemeClr val="bg1"/>
                </a:solidFill>
              </a:rPr>
              <a:t>TrueFisp</a:t>
            </a:r>
            <a:r>
              <a:rPr lang="en-US" sz="2400" dirty="0">
                <a:solidFill>
                  <a:schemeClr val="bg1"/>
                </a:solidFill>
              </a:rPr>
              <a:t> version is run post contrast, the shorter T1 may result in large errors</a:t>
            </a:r>
            <a:endParaRPr lang="en-US" sz="2400" dirty="0" smtClean="0">
              <a:solidFill>
                <a:schemeClr val="bg1"/>
              </a:solidFill>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0503" y="85990"/>
            <a:ext cx="809630" cy="828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61888" y="96838"/>
            <a:ext cx="1077711" cy="769937"/>
          </a:xfrm>
          <a:prstGeom prst="rect">
            <a:avLst/>
          </a:prstGeom>
          <a:noFill/>
          <a:ln>
            <a:noFill/>
          </a:ln>
          <a:effectLst>
            <a:reflection blurRad="6350" stA="50000" endA="300" endPos="55500" dist="1016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84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484"/>
            <a:ext cx="10515600" cy="1325563"/>
          </a:xfrm>
        </p:spPr>
        <p:txBody>
          <a:bodyPr>
            <a:noAutofit/>
          </a:bodyPr>
          <a:lstStyle/>
          <a:p>
            <a:pPr algn="ctr"/>
            <a:r>
              <a:rPr lang="en-US" sz="3600" b="1" dirty="0">
                <a:solidFill>
                  <a:schemeClr val="bg1"/>
                </a:solidFill>
              </a:rPr>
              <a:t>Comparison of GRE-based </a:t>
            </a:r>
            <a:r>
              <a:rPr lang="en-US" sz="3600" b="1" dirty="0" smtClean="0">
                <a:solidFill>
                  <a:schemeClr val="bg1"/>
                </a:solidFill>
              </a:rPr>
              <a:t>T2-Mapping Sequences</a:t>
            </a:r>
            <a:endParaRPr lang="en-US" sz="3600" b="1" dirty="0">
              <a:solidFill>
                <a:schemeClr val="bg1"/>
              </a:solidFill>
            </a:endParaRPr>
          </a:p>
        </p:txBody>
      </p:sp>
      <p:sp>
        <p:nvSpPr>
          <p:cNvPr id="3" name="Content Placeholder 2"/>
          <p:cNvSpPr>
            <a:spLocks noGrp="1"/>
          </p:cNvSpPr>
          <p:nvPr>
            <p:ph idx="1"/>
          </p:nvPr>
        </p:nvSpPr>
        <p:spPr/>
        <p:txBody>
          <a:bodyPr/>
          <a:lstStyle/>
          <a:p>
            <a:pPr marL="0" indent="0">
              <a:buNone/>
            </a:pPr>
            <a:endParaRPr lang="en-US" dirty="0" smtClean="0"/>
          </a:p>
          <a:p>
            <a:pPr lvl="1"/>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188" y="1598638"/>
            <a:ext cx="10058400" cy="2132130"/>
          </a:xfrm>
          <a:prstGeom prst="rect">
            <a:avLst/>
          </a:prstGeom>
          <a:ln>
            <a:solidFill>
              <a:schemeClr val="bg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188" y="3794848"/>
            <a:ext cx="10058400" cy="2056295"/>
          </a:xfrm>
          <a:prstGeom prst="rect">
            <a:avLst/>
          </a:prstGeom>
          <a:ln>
            <a:solidFill>
              <a:schemeClr val="bg1"/>
            </a:solidFill>
          </a:ln>
        </p:spPr>
      </p:pic>
      <p:sp>
        <p:nvSpPr>
          <p:cNvPr id="7" name="TextBox 6"/>
          <p:cNvSpPr txBox="1"/>
          <p:nvPr/>
        </p:nvSpPr>
        <p:spPr>
          <a:xfrm>
            <a:off x="1452562" y="5937423"/>
            <a:ext cx="1792670" cy="369332"/>
          </a:xfrm>
          <a:prstGeom prst="rect">
            <a:avLst/>
          </a:prstGeom>
          <a:noFill/>
        </p:spPr>
        <p:txBody>
          <a:bodyPr wrap="none" rtlCol="0">
            <a:spAutoFit/>
          </a:bodyPr>
          <a:lstStyle/>
          <a:p>
            <a:r>
              <a:rPr lang="en-US" dirty="0" smtClean="0">
                <a:solidFill>
                  <a:schemeClr val="bg1"/>
                </a:solidFill>
              </a:rPr>
              <a:t>T2prep TE = 0 ms</a:t>
            </a:r>
            <a:endParaRPr lang="en-US" dirty="0">
              <a:solidFill>
                <a:schemeClr val="bg1"/>
              </a:solidFill>
            </a:endParaRPr>
          </a:p>
        </p:txBody>
      </p:sp>
      <p:sp>
        <p:nvSpPr>
          <p:cNvPr id="8" name="TextBox 7"/>
          <p:cNvSpPr txBox="1"/>
          <p:nvPr/>
        </p:nvSpPr>
        <p:spPr>
          <a:xfrm>
            <a:off x="3948112" y="5915223"/>
            <a:ext cx="1909690" cy="369332"/>
          </a:xfrm>
          <a:prstGeom prst="rect">
            <a:avLst/>
          </a:prstGeom>
          <a:noFill/>
        </p:spPr>
        <p:txBody>
          <a:bodyPr wrap="none" rtlCol="0">
            <a:spAutoFit/>
          </a:bodyPr>
          <a:lstStyle/>
          <a:p>
            <a:r>
              <a:rPr lang="en-US" dirty="0" smtClean="0"/>
              <a:t>T2prep TE = 25 ms</a:t>
            </a:r>
            <a:endParaRPr lang="en-US" dirty="0"/>
          </a:p>
        </p:txBody>
      </p:sp>
      <p:sp>
        <p:nvSpPr>
          <p:cNvPr id="9" name="TextBox 8"/>
          <p:cNvSpPr txBox="1"/>
          <p:nvPr/>
        </p:nvSpPr>
        <p:spPr>
          <a:xfrm>
            <a:off x="3948112" y="5925953"/>
            <a:ext cx="1909690" cy="369332"/>
          </a:xfrm>
          <a:prstGeom prst="rect">
            <a:avLst/>
          </a:prstGeom>
          <a:noFill/>
        </p:spPr>
        <p:txBody>
          <a:bodyPr wrap="none" rtlCol="0">
            <a:spAutoFit/>
          </a:bodyPr>
          <a:lstStyle/>
          <a:p>
            <a:r>
              <a:rPr lang="en-US" dirty="0" smtClean="0">
                <a:solidFill>
                  <a:schemeClr val="bg1"/>
                </a:solidFill>
              </a:rPr>
              <a:t>T2prep TE = 25 ms</a:t>
            </a:r>
            <a:endParaRPr lang="en-US" dirty="0">
              <a:solidFill>
                <a:schemeClr val="bg1"/>
              </a:solidFill>
            </a:endParaRPr>
          </a:p>
        </p:txBody>
      </p:sp>
      <p:sp>
        <p:nvSpPr>
          <p:cNvPr id="10" name="TextBox 9"/>
          <p:cNvSpPr txBox="1"/>
          <p:nvPr/>
        </p:nvSpPr>
        <p:spPr>
          <a:xfrm>
            <a:off x="6472236" y="5929103"/>
            <a:ext cx="1909690" cy="369332"/>
          </a:xfrm>
          <a:prstGeom prst="rect">
            <a:avLst/>
          </a:prstGeom>
          <a:noFill/>
        </p:spPr>
        <p:txBody>
          <a:bodyPr wrap="none" rtlCol="0">
            <a:spAutoFit/>
          </a:bodyPr>
          <a:lstStyle/>
          <a:p>
            <a:r>
              <a:rPr lang="en-US" dirty="0" smtClean="0">
                <a:solidFill>
                  <a:schemeClr val="bg1"/>
                </a:solidFill>
              </a:rPr>
              <a:t>T2prep TE = 55 ms</a:t>
            </a:r>
            <a:endParaRPr lang="en-US" dirty="0">
              <a:solidFill>
                <a:schemeClr val="bg1"/>
              </a:solidFill>
            </a:endParaRPr>
          </a:p>
        </p:txBody>
      </p:sp>
      <p:sp>
        <p:nvSpPr>
          <p:cNvPr id="11" name="TextBox 10"/>
          <p:cNvSpPr txBox="1"/>
          <p:nvPr/>
        </p:nvSpPr>
        <p:spPr>
          <a:xfrm>
            <a:off x="9551193" y="5937423"/>
            <a:ext cx="1002647" cy="369332"/>
          </a:xfrm>
          <a:prstGeom prst="rect">
            <a:avLst/>
          </a:prstGeom>
          <a:noFill/>
        </p:spPr>
        <p:txBody>
          <a:bodyPr wrap="none" rtlCol="0">
            <a:spAutoFit/>
          </a:bodyPr>
          <a:lstStyle/>
          <a:p>
            <a:r>
              <a:rPr lang="en-US" dirty="0" smtClean="0">
                <a:solidFill>
                  <a:schemeClr val="bg1"/>
                </a:solidFill>
              </a:rPr>
              <a:t>T2-Maps</a:t>
            </a:r>
            <a:endParaRPr lang="en-US" dirty="0">
              <a:solidFill>
                <a:schemeClr val="bg1"/>
              </a:solidFill>
            </a:endParaRPr>
          </a:p>
        </p:txBody>
      </p:sp>
      <p:pic>
        <p:nvPicPr>
          <p:cNvPr id="12" name="Picture 11"/>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0503" y="85990"/>
            <a:ext cx="809630" cy="828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61888" y="96838"/>
            <a:ext cx="1077711" cy="769937"/>
          </a:xfrm>
          <a:prstGeom prst="rect">
            <a:avLst/>
          </a:prstGeom>
          <a:noFill/>
          <a:ln>
            <a:noFill/>
          </a:ln>
          <a:effectLst>
            <a:reflection blurRad="6350" stA="50000" endA="300" endPos="55500" dist="1016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63648" y="2368655"/>
            <a:ext cx="343364" cy="369332"/>
          </a:xfrm>
          <a:prstGeom prst="rect">
            <a:avLst/>
          </a:prstGeom>
          <a:noFill/>
        </p:spPr>
        <p:txBody>
          <a:bodyPr wrap="none" rtlCol="0">
            <a:spAutoFit/>
          </a:bodyPr>
          <a:lstStyle/>
          <a:p>
            <a:r>
              <a:rPr lang="en-US" dirty="0" smtClean="0">
                <a:solidFill>
                  <a:schemeClr val="bg1"/>
                </a:solidFill>
              </a:rPr>
              <a:t>Fl</a:t>
            </a:r>
            <a:endParaRPr lang="en-US" dirty="0">
              <a:solidFill>
                <a:schemeClr val="bg1"/>
              </a:solidFill>
            </a:endParaRPr>
          </a:p>
        </p:txBody>
      </p:sp>
      <p:sp>
        <p:nvSpPr>
          <p:cNvPr id="15" name="TextBox 14"/>
          <p:cNvSpPr txBox="1"/>
          <p:nvPr/>
        </p:nvSpPr>
        <p:spPr>
          <a:xfrm>
            <a:off x="463648" y="4540559"/>
            <a:ext cx="420308" cy="369332"/>
          </a:xfrm>
          <a:prstGeom prst="rect">
            <a:avLst/>
          </a:prstGeom>
          <a:noFill/>
        </p:spPr>
        <p:txBody>
          <a:bodyPr wrap="none" rtlCol="0">
            <a:spAutoFit/>
          </a:bodyPr>
          <a:lstStyle/>
          <a:p>
            <a:r>
              <a:rPr lang="en-US" dirty="0" smtClean="0">
                <a:solidFill>
                  <a:schemeClr val="bg1"/>
                </a:solidFill>
              </a:rPr>
              <a:t>Tfi</a:t>
            </a:r>
            <a:endParaRPr lang="en-US" dirty="0">
              <a:solidFill>
                <a:schemeClr val="bg1"/>
              </a:solidFill>
            </a:endParaRPr>
          </a:p>
        </p:txBody>
      </p:sp>
    </p:spTree>
    <p:extLst>
      <p:ext uri="{BB962C8B-B14F-4D97-AF65-F5344CB8AC3E}">
        <p14:creationId xmlns:p14="http://schemas.microsoft.com/office/powerpoint/2010/main" val="422100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0270" y="866775"/>
            <a:ext cx="7871018" cy="5365051"/>
          </a:xfrm>
          <a:prstGeom prst="roundRect">
            <a:avLst>
              <a:gd name="adj" fmla="val 8594"/>
            </a:avLst>
          </a:prstGeom>
          <a:solidFill>
            <a:srgbClr val="FFFFFF">
              <a:shade val="85000"/>
            </a:srgbClr>
          </a:solidFill>
          <a:ln>
            <a:solidFill>
              <a:schemeClr val="bg1"/>
            </a:solidFill>
          </a:ln>
          <a:effectLst/>
        </p:spPr>
      </p:pic>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0503" y="85990"/>
            <a:ext cx="809630" cy="828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61888" y="96838"/>
            <a:ext cx="1077711" cy="769937"/>
          </a:xfrm>
          <a:prstGeom prst="rect">
            <a:avLst/>
          </a:prstGeom>
          <a:noFill/>
          <a:ln>
            <a:noFill/>
          </a:ln>
          <a:effectLst>
            <a:reflection blurRad="6350" stA="50000" endA="300" endPos="55500" dist="1016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1329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109"/>
            <a:ext cx="10515600" cy="1325563"/>
          </a:xfrm>
        </p:spPr>
        <p:txBody>
          <a:bodyPr/>
          <a:lstStyle/>
          <a:p>
            <a:pPr algn="ctr"/>
            <a:r>
              <a:rPr lang="en-US" b="1" dirty="0" smtClean="0">
                <a:solidFill>
                  <a:schemeClr val="bg1"/>
                </a:solidFill>
              </a:rPr>
              <a:t>Introduction</a:t>
            </a:r>
            <a:endParaRPr lang="en-US" b="1" dirty="0">
              <a:solidFill>
                <a:schemeClr val="bg1"/>
              </a:solidFill>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0503" y="85990"/>
            <a:ext cx="809630" cy="828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61888" y="96838"/>
            <a:ext cx="1077711" cy="769937"/>
          </a:xfrm>
          <a:prstGeom prst="rect">
            <a:avLst/>
          </a:prstGeom>
          <a:noFill/>
          <a:ln>
            <a:noFill/>
          </a:ln>
          <a:effectLst>
            <a:reflection blurRad="6350" stA="50000" endA="300" endPos="55500" dist="1016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lnSpcReduction="10000"/>
          </a:bodyPr>
          <a:lstStyle/>
          <a:p>
            <a:r>
              <a:rPr lang="en-US" dirty="0" smtClean="0">
                <a:solidFill>
                  <a:schemeClr val="bg1">
                    <a:lumMod val="95000"/>
                  </a:schemeClr>
                </a:solidFill>
              </a:rPr>
              <a:t>Conventional Approaches</a:t>
            </a:r>
          </a:p>
          <a:p>
            <a:pPr lvl="1"/>
            <a:r>
              <a:rPr lang="en-US" dirty="0" smtClean="0">
                <a:solidFill>
                  <a:schemeClr val="bg1">
                    <a:lumMod val="95000"/>
                  </a:schemeClr>
                </a:solidFill>
              </a:rPr>
              <a:t>Pulse sequences</a:t>
            </a:r>
          </a:p>
          <a:p>
            <a:pPr lvl="1"/>
            <a:r>
              <a:rPr lang="en-US" dirty="0" smtClean="0">
                <a:solidFill>
                  <a:schemeClr val="bg1">
                    <a:lumMod val="95000"/>
                  </a:schemeClr>
                </a:solidFill>
              </a:rPr>
              <a:t>Pros &amp; Cons</a:t>
            </a:r>
          </a:p>
          <a:p>
            <a:pPr lvl="1"/>
            <a:r>
              <a:rPr lang="en-US" dirty="0" smtClean="0">
                <a:solidFill>
                  <a:schemeClr val="bg1">
                    <a:lumMod val="95000"/>
                  </a:schemeClr>
                </a:solidFill>
              </a:rPr>
              <a:t>Quantification Methods</a:t>
            </a:r>
          </a:p>
          <a:p>
            <a:pPr lvl="1"/>
            <a:r>
              <a:rPr lang="en-US" dirty="0" smtClean="0">
                <a:solidFill>
                  <a:schemeClr val="bg1">
                    <a:lumMod val="95000"/>
                  </a:schemeClr>
                </a:solidFill>
              </a:rPr>
              <a:t>Clinical Examples</a:t>
            </a:r>
          </a:p>
          <a:p>
            <a:endParaRPr lang="en-US" dirty="0" smtClean="0">
              <a:solidFill>
                <a:schemeClr val="bg1">
                  <a:lumMod val="95000"/>
                </a:schemeClr>
              </a:solidFill>
            </a:endParaRPr>
          </a:p>
          <a:p>
            <a:r>
              <a:rPr lang="en-US" dirty="0" smtClean="0">
                <a:solidFill>
                  <a:schemeClr val="bg1">
                    <a:lumMod val="95000"/>
                  </a:schemeClr>
                </a:solidFill>
              </a:rPr>
              <a:t>T2-Mapping</a:t>
            </a:r>
          </a:p>
          <a:p>
            <a:pPr lvl="1"/>
            <a:r>
              <a:rPr lang="en-US" dirty="0" smtClean="0">
                <a:solidFill>
                  <a:schemeClr val="bg1">
                    <a:lumMod val="95000"/>
                  </a:schemeClr>
                </a:solidFill>
              </a:rPr>
              <a:t>Pulse Sequences</a:t>
            </a:r>
          </a:p>
          <a:p>
            <a:pPr lvl="1"/>
            <a:r>
              <a:rPr lang="en-US" dirty="0" smtClean="0">
                <a:solidFill>
                  <a:schemeClr val="bg1">
                    <a:lumMod val="95000"/>
                  </a:schemeClr>
                </a:solidFill>
              </a:rPr>
              <a:t>Tips &amp; Tricks</a:t>
            </a:r>
            <a:endParaRPr lang="en-US" dirty="0">
              <a:solidFill>
                <a:schemeClr val="bg1">
                  <a:lumMod val="95000"/>
                </a:schemeClr>
              </a:solidFill>
            </a:endParaRPr>
          </a:p>
          <a:p>
            <a:pPr lvl="1"/>
            <a:r>
              <a:rPr lang="en-US" dirty="0">
                <a:solidFill>
                  <a:schemeClr val="bg1">
                    <a:lumMod val="95000"/>
                  </a:schemeClr>
                </a:solidFill>
              </a:rPr>
              <a:t>Quantification Methods</a:t>
            </a:r>
          </a:p>
          <a:p>
            <a:pPr lvl="1"/>
            <a:r>
              <a:rPr lang="en-US" dirty="0">
                <a:solidFill>
                  <a:schemeClr val="bg1">
                    <a:lumMod val="95000"/>
                  </a:schemeClr>
                </a:solidFill>
              </a:rPr>
              <a:t>Clinical </a:t>
            </a:r>
            <a:r>
              <a:rPr lang="en-US" dirty="0" smtClean="0">
                <a:solidFill>
                  <a:schemeClr val="bg1">
                    <a:lumMod val="95000"/>
                  </a:schemeClr>
                </a:solidFill>
              </a:rPr>
              <a:t>Examples</a:t>
            </a:r>
            <a:endParaRPr lang="en-US" dirty="0">
              <a:solidFill>
                <a:schemeClr val="bg1">
                  <a:lumMod val="95000"/>
                </a:schemeClr>
              </a:solidFill>
            </a:endParaRPr>
          </a:p>
        </p:txBody>
      </p:sp>
    </p:spTree>
    <p:extLst>
      <p:ext uri="{BB962C8B-B14F-4D97-AF65-F5344CB8AC3E}">
        <p14:creationId xmlns:p14="http://schemas.microsoft.com/office/powerpoint/2010/main" val="2098031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1325563"/>
          </a:xfrm>
        </p:spPr>
        <p:txBody>
          <a:bodyPr>
            <a:normAutofit/>
          </a:bodyPr>
          <a:lstStyle/>
          <a:p>
            <a:pPr algn="ctr"/>
            <a:r>
              <a:rPr lang="en-US" sz="4800" b="1" dirty="0" smtClean="0">
                <a:solidFill>
                  <a:schemeClr val="bg1"/>
                </a:solidFill>
              </a:rPr>
              <a:t>Thank You So Much</a:t>
            </a:r>
            <a:endParaRPr lang="en-US" sz="4800" b="1" dirty="0">
              <a:solidFill>
                <a:schemeClr val="bg1"/>
              </a:solidFill>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0503" y="85990"/>
            <a:ext cx="809630" cy="828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61888" y="96838"/>
            <a:ext cx="1077711" cy="769937"/>
          </a:xfrm>
          <a:prstGeom prst="rect">
            <a:avLst/>
          </a:prstGeom>
          <a:noFill/>
          <a:ln>
            <a:noFill/>
          </a:ln>
          <a:effectLst>
            <a:reflection blurRad="6350" stA="50000" endA="300" endPos="55500" dist="1016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419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109"/>
            <a:ext cx="10515600" cy="1325563"/>
          </a:xfrm>
        </p:spPr>
        <p:txBody>
          <a:bodyPr/>
          <a:lstStyle/>
          <a:p>
            <a:pPr algn="ctr"/>
            <a:r>
              <a:rPr lang="en-US" b="1" dirty="0" smtClean="0">
                <a:solidFill>
                  <a:schemeClr val="bg1"/>
                </a:solidFill>
              </a:rPr>
              <a:t>Triple Inversion Recovery</a:t>
            </a:r>
            <a:endParaRPr lang="en-US" b="1" dirty="0">
              <a:solidFill>
                <a:schemeClr val="bg1"/>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6679" y="1951037"/>
            <a:ext cx="5570901" cy="4178176"/>
          </a:xfrm>
          <a:prstGeom prst="roundRect">
            <a:avLst>
              <a:gd name="adj" fmla="val 8594"/>
            </a:avLst>
          </a:prstGeom>
          <a:solidFill>
            <a:srgbClr val="FFFFFF">
              <a:shade val="85000"/>
            </a:srgbClr>
          </a:solidFill>
          <a:ln>
            <a:solidFill>
              <a:schemeClr val="bg1"/>
            </a:solidFill>
          </a:ln>
          <a:effectLst/>
        </p:spPr>
      </p:pic>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0503" y="85990"/>
            <a:ext cx="809630" cy="828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61888" y="96838"/>
            <a:ext cx="1077711" cy="769937"/>
          </a:xfrm>
          <a:prstGeom prst="rect">
            <a:avLst/>
          </a:prstGeom>
          <a:noFill/>
          <a:ln>
            <a:noFill/>
          </a:ln>
          <a:effectLst>
            <a:reflection blurRad="6350" stA="50000" endA="300" endPos="55500" dist="1016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6488" y="1951036"/>
            <a:ext cx="3394769" cy="4178177"/>
          </a:xfrm>
          <a:prstGeom prst="roundRect">
            <a:avLst>
              <a:gd name="adj" fmla="val 8594"/>
            </a:avLst>
          </a:prstGeom>
          <a:solidFill>
            <a:srgbClr val="FFFFFF">
              <a:shade val="85000"/>
            </a:srgbClr>
          </a:solidFill>
          <a:ln>
            <a:solidFill>
              <a:schemeClr val="bg1"/>
            </a:solidFill>
          </a:ln>
          <a:effectLst/>
        </p:spPr>
      </p:pic>
    </p:spTree>
    <p:extLst>
      <p:ext uri="{BB962C8B-B14F-4D97-AF65-F5344CB8AC3E}">
        <p14:creationId xmlns:p14="http://schemas.microsoft.com/office/powerpoint/2010/main" val="21772443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109"/>
            <a:ext cx="10515600" cy="1325563"/>
          </a:xfrm>
        </p:spPr>
        <p:txBody>
          <a:bodyPr/>
          <a:lstStyle/>
          <a:p>
            <a:pPr algn="ctr"/>
            <a:r>
              <a:rPr lang="en-US" b="1" dirty="0">
                <a:solidFill>
                  <a:schemeClr val="bg1"/>
                </a:solidFill>
              </a:rPr>
              <a:t>Is There Any Alternative Approach?</a:t>
            </a:r>
            <a:endParaRPr lang="en-US" b="1" dirty="0">
              <a:solidFill>
                <a:schemeClr val="bg1"/>
              </a:solidFill>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0503" y="85990"/>
            <a:ext cx="809630" cy="828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61888" y="96838"/>
            <a:ext cx="1077711" cy="769937"/>
          </a:xfrm>
          <a:prstGeom prst="rect">
            <a:avLst/>
          </a:prstGeom>
          <a:noFill/>
          <a:ln>
            <a:noFill/>
          </a:ln>
          <a:effectLst>
            <a:reflection blurRad="6350" stA="50000" endA="300" endPos="55500" dist="1016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idx="1"/>
          </p:nvPr>
        </p:nvSpPr>
        <p:spPr/>
        <p:txBody>
          <a:bodyPr/>
          <a:lstStyle/>
          <a:p>
            <a:r>
              <a:rPr lang="en-US" dirty="0" smtClean="0">
                <a:solidFill>
                  <a:schemeClr val="bg1">
                    <a:lumMod val="95000"/>
                  </a:schemeClr>
                </a:solidFill>
              </a:rPr>
              <a:t>Chemical Shift Selective + TSE</a:t>
            </a:r>
          </a:p>
        </p:txBody>
      </p:sp>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589198" y="2732024"/>
            <a:ext cx="4195134" cy="3245207"/>
          </a:xfrm>
          <a:prstGeom prst="roundRect">
            <a:avLst>
              <a:gd name="adj" fmla="val 8594"/>
            </a:avLst>
          </a:prstGeom>
          <a:solidFill>
            <a:srgbClr val="FFFFFF">
              <a:shade val="85000"/>
            </a:srgbClr>
          </a:solidFill>
          <a:ln>
            <a:noFill/>
          </a:ln>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07284" y="2732025"/>
            <a:ext cx="4373880" cy="3242310"/>
          </a:xfrm>
          <a:prstGeom prst="roundRect">
            <a:avLst>
              <a:gd name="adj" fmla="val 8594"/>
            </a:avLst>
          </a:prstGeom>
          <a:solidFill>
            <a:srgbClr val="FFFFFF">
              <a:shade val="85000"/>
            </a:srgbClr>
          </a:solidFill>
          <a:ln>
            <a:solidFill>
              <a:schemeClr val="bg1"/>
            </a:solidFill>
          </a:ln>
          <a:effectLst/>
        </p:spPr>
      </p:pic>
    </p:spTree>
    <p:extLst>
      <p:ext uri="{BB962C8B-B14F-4D97-AF65-F5344CB8AC3E}">
        <p14:creationId xmlns:p14="http://schemas.microsoft.com/office/powerpoint/2010/main" val="118858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109"/>
            <a:ext cx="10515600" cy="1325563"/>
          </a:xfrm>
        </p:spPr>
        <p:txBody>
          <a:bodyPr/>
          <a:lstStyle/>
          <a:p>
            <a:pPr algn="ctr"/>
            <a:r>
              <a:rPr lang="en-US" b="1" dirty="0">
                <a:solidFill>
                  <a:schemeClr val="bg1"/>
                </a:solidFill>
              </a:rPr>
              <a:t>Is There Any Alternative Approach?</a:t>
            </a:r>
            <a:endParaRPr lang="en-US" b="1" dirty="0">
              <a:solidFill>
                <a:schemeClr val="bg1"/>
              </a:solidFill>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0503" y="85990"/>
            <a:ext cx="809630" cy="828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61888" y="96838"/>
            <a:ext cx="1077711" cy="769937"/>
          </a:xfrm>
          <a:prstGeom prst="rect">
            <a:avLst/>
          </a:prstGeom>
          <a:noFill/>
          <a:ln>
            <a:noFill/>
          </a:ln>
          <a:effectLst>
            <a:reflection blurRad="6350" stA="50000" endA="300" endPos="55500" dist="1016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idx="1"/>
          </p:nvPr>
        </p:nvSpPr>
        <p:spPr/>
        <p:txBody>
          <a:bodyPr/>
          <a:lstStyle/>
          <a:p>
            <a:r>
              <a:rPr lang="en-US" i="1" dirty="0" smtClean="0">
                <a:solidFill>
                  <a:schemeClr val="bg1">
                    <a:lumMod val="95000"/>
                  </a:schemeClr>
                </a:solidFill>
              </a:rPr>
              <a:t>Adiabatic Spectral Attenuated Inversion Recovery </a:t>
            </a:r>
            <a:r>
              <a:rPr lang="en-US" dirty="0" smtClean="0">
                <a:solidFill>
                  <a:schemeClr val="bg1">
                    <a:lumMod val="95000"/>
                  </a:schemeClr>
                </a:solidFill>
              </a:rPr>
              <a:t>+ TSE</a:t>
            </a:r>
          </a:p>
        </p:txBody>
      </p:sp>
      <p:pic>
        <p:nvPicPr>
          <p:cNvPr id="3" name="Picture 2"/>
          <p:cNvPicPr>
            <a:picLocks noChangeAspect="1"/>
          </p:cNvPicPr>
          <p:nvPr/>
        </p:nvPicPr>
        <p:blipFill>
          <a:blip r:embed="rId5" cstate="print">
            <a:extLst>
              <a:ext uri="{BEBA8EAE-BF5A-486C-A8C5-ECC9F3942E4B}">
                <a14:imgProps xmlns:a14="http://schemas.microsoft.com/office/drawing/2010/main">
                  <a14:imgLayer r:embed="rId6">
                    <a14:imgEffect>
                      <a14:sharpenSoften amount="25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182266" y="2665916"/>
            <a:ext cx="300609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99795" y="2665916"/>
            <a:ext cx="4865010" cy="3810000"/>
          </a:xfrm>
          <a:prstGeom prst="roundRect">
            <a:avLst>
              <a:gd name="adj" fmla="val 8594"/>
            </a:avLst>
          </a:prstGeom>
          <a:solidFill>
            <a:srgbClr val="FFFFFF">
              <a:shade val="85000"/>
            </a:srgbClr>
          </a:solidFill>
          <a:ln>
            <a:solidFill>
              <a:schemeClr val="bg1"/>
            </a:solidFill>
          </a:ln>
          <a:effectLst/>
        </p:spPr>
      </p:pic>
    </p:spTree>
    <p:extLst>
      <p:ext uri="{BB962C8B-B14F-4D97-AF65-F5344CB8AC3E}">
        <p14:creationId xmlns:p14="http://schemas.microsoft.com/office/powerpoint/2010/main" val="7430523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109"/>
            <a:ext cx="10515600" cy="1325563"/>
          </a:xfrm>
        </p:spPr>
        <p:txBody>
          <a:bodyPr/>
          <a:lstStyle/>
          <a:p>
            <a:pPr algn="ctr"/>
            <a:r>
              <a:rPr lang="en-US" b="1" dirty="0" smtClean="0">
                <a:solidFill>
                  <a:schemeClr val="bg1"/>
                </a:solidFill>
              </a:rPr>
              <a:t>Pros &amp; Cons</a:t>
            </a:r>
            <a:endParaRPr lang="en-US" b="1" dirty="0">
              <a:solidFill>
                <a:schemeClr val="bg1"/>
              </a:solidFill>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0503" y="85990"/>
            <a:ext cx="809630" cy="828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61888" y="96838"/>
            <a:ext cx="1077711" cy="769937"/>
          </a:xfrm>
          <a:prstGeom prst="rect">
            <a:avLst/>
          </a:prstGeom>
          <a:noFill/>
          <a:ln>
            <a:noFill/>
          </a:ln>
          <a:effectLst>
            <a:reflection blurRad="6350" stA="50000" endA="300" endPos="55500" dist="1016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9"/>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435547" y="1814131"/>
            <a:ext cx="3453278" cy="4250188"/>
          </a:xfrm>
          <a:prstGeom prst="roundRect">
            <a:avLst>
              <a:gd name="adj" fmla="val 8594"/>
            </a:avLst>
          </a:prstGeom>
          <a:solidFill>
            <a:srgbClr val="FFFFFF">
              <a:shade val="85000"/>
            </a:srgbClr>
          </a:solidFill>
          <a:ln>
            <a:solidFill>
              <a:schemeClr val="bg1"/>
            </a:solidFill>
          </a:ln>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8509" y="1814131"/>
            <a:ext cx="3453277" cy="4250188"/>
          </a:xfrm>
          <a:prstGeom prst="roundRect">
            <a:avLst>
              <a:gd name="adj" fmla="val 8594"/>
            </a:avLst>
          </a:prstGeom>
          <a:solidFill>
            <a:srgbClr val="FFFFFF">
              <a:shade val="85000"/>
            </a:srgbClr>
          </a:solidFill>
          <a:ln>
            <a:solidFill>
              <a:schemeClr val="bg1"/>
            </a:solidFill>
          </a:ln>
          <a:effectLst/>
        </p:spPr>
      </p:pic>
    </p:spTree>
    <p:extLst>
      <p:ext uri="{BB962C8B-B14F-4D97-AF65-F5344CB8AC3E}">
        <p14:creationId xmlns:p14="http://schemas.microsoft.com/office/powerpoint/2010/main" val="12302910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109"/>
            <a:ext cx="10515600" cy="1325563"/>
          </a:xfrm>
        </p:spPr>
        <p:txBody>
          <a:bodyPr/>
          <a:lstStyle/>
          <a:p>
            <a:pPr algn="ctr"/>
            <a:r>
              <a:rPr lang="en-US" b="1" dirty="0">
                <a:solidFill>
                  <a:schemeClr val="bg1"/>
                </a:solidFill>
              </a:rPr>
              <a:t>Pros &amp; Cons</a:t>
            </a:r>
            <a:endParaRPr lang="en-US" b="1" dirty="0">
              <a:solidFill>
                <a:schemeClr val="bg1"/>
              </a:solidFill>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0503" y="85990"/>
            <a:ext cx="809630" cy="828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61888" y="96838"/>
            <a:ext cx="1077711" cy="769937"/>
          </a:xfrm>
          <a:prstGeom prst="rect">
            <a:avLst/>
          </a:prstGeom>
          <a:noFill/>
          <a:ln>
            <a:noFill/>
          </a:ln>
          <a:effectLst>
            <a:reflection blurRad="6350" stA="50000" endA="300" endPos="55500" dist="1016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7"/>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293741" y="1799236"/>
            <a:ext cx="3495829" cy="4302559"/>
          </a:xfrm>
          <a:prstGeom prst="roundRect">
            <a:avLst>
              <a:gd name="adj" fmla="val 8594"/>
            </a:avLst>
          </a:prstGeom>
          <a:solidFill>
            <a:srgbClr val="FFFFFF">
              <a:shade val="85000"/>
            </a:srgbClr>
          </a:solidFill>
          <a:ln>
            <a:solidFill>
              <a:schemeClr val="bg1"/>
            </a:solidFill>
          </a:ln>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1208" y="1799236"/>
            <a:ext cx="3495829" cy="4302559"/>
          </a:xfrm>
          <a:prstGeom prst="roundRect">
            <a:avLst>
              <a:gd name="adj" fmla="val 8594"/>
            </a:avLst>
          </a:prstGeom>
          <a:solidFill>
            <a:srgbClr val="FFFFFF">
              <a:shade val="85000"/>
            </a:srgbClr>
          </a:solidFill>
          <a:ln>
            <a:solidFill>
              <a:schemeClr val="bg1"/>
            </a:solidFill>
          </a:ln>
          <a:effectLst/>
        </p:spPr>
      </p:pic>
    </p:spTree>
    <p:extLst>
      <p:ext uri="{BB962C8B-B14F-4D97-AF65-F5344CB8AC3E}">
        <p14:creationId xmlns:p14="http://schemas.microsoft.com/office/powerpoint/2010/main" val="1804476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109"/>
            <a:ext cx="10515600" cy="1325563"/>
          </a:xfrm>
        </p:spPr>
        <p:txBody>
          <a:bodyPr/>
          <a:lstStyle/>
          <a:p>
            <a:pPr algn="ctr"/>
            <a:r>
              <a:rPr lang="en-US" b="1" dirty="0">
                <a:solidFill>
                  <a:schemeClr val="bg1"/>
                </a:solidFill>
              </a:rPr>
              <a:t>Pros &amp; Cons</a:t>
            </a:r>
            <a:endParaRPr lang="en-US" b="1" dirty="0">
              <a:solidFill>
                <a:schemeClr val="bg1"/>
              </a:solidFill>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0503" y="85990"/>
            <a:ext cx="809630" cy="828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61888" y="96838"/>
            <a:ext cx="1077711" cy="769937"/>
          </a:xfrm>
          <a:prstGeom prst="rect">
            <a:avLst/>
          </a:prstGeom>
          <a:noFill/>
          <a:ln>
            <a:noFill/>
          </a:ln>
          <a:effectLst>
            <a:reflection blurRad="6350" stA="50000" endA="300" endPos="55500" dist="1016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291184" y="1526672"/>
            <a:ext cx="3758307" cy="4625608"/>
          </a:xfrm>
          <a:prstGeom prst="roundRect">
            <a:avLst>
              <a:gd name="adj" fmla="val 8594"/>
            </a:avLst>
          </a:prstGeom>
          <a:solidFill>
            <a:srgbClr val="FFFFFF">
              <a:shade val="85000"/>
            </a:srgbClr>
          </a:solidFill>
          <a:ln>
            <a:solidFill>
              <a:schemeClr val="bg1"/>
            </a:solidFill>
          </a:ln>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3704" y="1526672"/>
            <a:ext cx="3758307" cy="4625608"/>
          </a:xfrm>
          <a:prstGeom prst="roundRect">
            <a:avLst>
              <a:gd name="adj" fmla="val 8594"/>
            </a:avLst>
          </a:prstGeom>
          <a:solidFill>
            <a:srgbClr val="FFFFFF">
              <a:shade val="85000"/>
            </a:srgbClr>
          </a:solidFill>
          <a:ln>
            <a:solidFill>
              <a:schemeClr val="bg1"/>
            </a:solidFill>
          </a:ln>
          <a:effectLst/>
        </p:spPr>
      </p:pic>
    </p:spTree>
    <p:extLst>
      <p:ext uri="{BB962C8B-B14F-4D97-AF65-F5344CB8AC3E}">
        <p14:creationId xmlns:p14="http://schemas.microsoft.com/office/powerpoint/2010/main" val="1986320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109"/>
            <a:ext cx="10515600" cy="1325563"/>
          </a:xfrm>
        </p:spPr>
        <p:txBody>
          <a:bodyPr/>
          <a:lstStyle/>
          <a:p>
            <a:pPr algn="ctr"/>
            <a:r>
              <a:rPr lang="en-US" b="1" dirty="0">
                <a:solidFill>
                  <a:schemeClr val="bg1"/>
                </a:solidFill>
              </a:rPr>
              <a:t>Pros &amp; Cons</a:t>
            </a:r>
            <a:endParaRPr lang="en-US" b="1" dirty="0">
              <a:solidFill>
                <a:schemeClr val="bg1"/>
              </a:solidFill>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0503" y="85990"/>
            <a:ext cx="809630" cy="828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61888" y="96838"/>
            <a:ext cx="1077711" cy="769937"/>
          </a:xfrm>
          <a:prstGeom prst="rect">
            <a:avLst/>
          </a:prstGeom>
          <a:noFill/>
          <a:ln>
            <a:noFill/>
          </a:ln>
          <a:effectLst>
            <a:reflection blurRad="6350" stA="50000" endA="300" endPos="55500" dist="1016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7"/>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91878" y="1952761"/>
            <a:ext cx="5404487" cy="4351338"/>
          </a:xfrm>
          <a:prstGeom prst="roundRect">
            <a:avLst>
              <a:gd name="adj" fmla="val 8594"/>
            </a:avLst>
          </a:prstGeom>
          <a:solidFill>
            <a:srgbClr val="FFFFFF">
              <a:shade val="85000"/>
            </a:srgbClr>
          </a:solidFill>
          <a:ln>
            <a:solidFill>
              <a:schemeClr val="bg1"/>
            </a:solidFill>
          </a:ln>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3859" y="1952761"/>
            <a:ext cx="5407550" cy="4351338"/>
          </a:xfrm>
          <a:prstGeom prst="roundRect">
            <a:avLst>
              <a:gd name="adj" fmla="val 8594"/>
            </a:avLst>
          </a:prstGeom>
          <a:solidFill>
            <a:srgbClr val="FFFFFF">
              <a:shade val="85000"/>
            </a:srgbClr>
          </a:solidFill>
          <a:ln>
            <a:solidFill>
              <a:schemeClr val="bg1"/>
            </a:solidFill>
          </a:ln>
          <a:effectLst/>
        </p:spPr>
      </p:pic>
    </p:spTree>
    <p:extLst>
      <p:ext uri="{BB962C8B-B14F-4D97-AF65-F5344CB8AC3E}">
        <p14:creationId xmlns:p14="http://schemas.microsoft.com/office/powerpoint/2010/main" val="6429517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609</TotalTime>
  <Words>567</Words>
  <Application>Microsoft Office PowerPoint</Application>
  <PresentationFormat>Widescreen</PresentationFormat>
  <Paragraphs>92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Cambria Math</vt:lpstr>
      <vt:lpstr>Office Theme</vt:lpstr>
      <vt:lpstr>Myocardial Edema Imaging:  Form TIRM to Myocardial T2-Mapping</vt:lpstr>
      <vt:lpstr>Introduction</vt:lpstr>
      <vt:lpstr>Triple Inversion Recovery</vt:lpstr>
      <vt:lpstr>Is There Any Alternative Approach?</vt:lpstr>
      <vt:lpstr>Is There Any Alternative Approach?</vt:lpstr>
      <vt:lpstr>Pros &amp; Cons</vt:lpstr>
      <vt:lpstr>Pros &amp; Cons</vt:lpstr>
      <vt:lpstr>Pros &amp; Cons</vt:lpstr>
      <vt:lpstr>Pros &amp; Cons</vt:lpstr>
      <vt:lpstr>T2-Mapping</vt:lpstr>
      <vt:lpstr>GRE-based T2-Mapping</vt:lpstr>
      <vt:lpstr>GRE-based T2-Mapping</vt:lpstr>
      <vt:lpstr>TSE-based T2-Mapping</vt:lpstr>
      <vt:lpstr>GRE-based T2-Mapping Seq. Tab</vt:lpstr>
      <vt:lpstr>GRE-based T2-Mapping Parameters</vt:lpstr>
      <vt:lpstr>GRE-based T2-Mapping Tips &amp; Tricks</vt:lpstr>
      <vt:lpstr>GRE-based T2-Mapping Tips &amp; Tricks</vt:lpstr>
      <vt:lpstr>Comparison of GRE-based T2-Mapping Sequences</vt:lpstr>
      <vt:lpstr>PowerPoint Presentation</vt:lpstr>
      <vt:lpstr>Thank You So Much</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Myocardial T2 Mapping</dc:title>
  <dc:creator>MRI</dc:creator>
  <cp:lastModifiedBy>MRI</cp:lastModifiedBy>
  <cp:revision>34</cp:revision>
  <dcterms:created xsi:type="dcterms:W3CDTF">2018-04-27T06:52:11Z</dcterms:created>
  <dcterms:modified xsi:type="dcterms:W3CDTF">2018-05-02T19:56:32Z</dcterms:modified>
</cp:coreProperties>
</file>